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56" r:id="rId2"/>
    <p:sldId id="262" r:id="rId3"/>
    <p:sldId id="265" r:id="rId4"/>
    <p:sldId id="268" r:id="rId5"/>
    <p:sldId id="271" r:id="rId6"/>
    <p:sldId id="273" r:id="rId7"/>
    <p:sldId id="274" r:id="rId8"/>
    <p:sldId id="275" r:id="rId9"/>
    <p:sldId id="276" r:id="rId10"/>
    <p:sldId id="277" r:id="rId11"/>
    <p:sldId id="278" r:id="rId12"/>
    <p:sldId id="279" r:id="rId13"/>
    <p:sldId id="280" r:id="rId14"/>
    <p:sldId id="282" r:id="rId15"/>
    <p:sldId id="281"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1" r:id="rId103"/>
    <p:sldId id="372" r:id="rId104"/>
    <p:sldId id="373" r:id="rId105"/>
    <p:sldId id="374"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7007" autoAdjust="0"/>
  </p:normalViewPr>
  <p:slideViewPr>
    <p:cSldViewPr>
      <p:cViewPr varScale="1">
        <p:scale>
          <a:sx n="75" d="100"/>
          <a:sy n="75" d="100"/>
        </p:scale>
        <p:origin x="-10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239F3-98FE-4C3D-AA6D-F5BA4FE00CDD}" type="datetimeFigureOut">
              <a:rPr lang="en-GB" smtClean="0"/>
              <a:pPr/>
              <a:t>05/06/2013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7AECB-D7C8-4F88-B241-0CC7926A433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AE7AECB-D7C8-4F88-B241-0CC7926A4331}"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ago</a:t>
            </a:r>
            <a:endParaRPr lang="en-GB" dirty="0"/>
          </a:p>
        </p:txBody>
      </p:sp>
      <p:sp>
        <p:nvSpPr>
          <p:cNvPr id="4" name="Slide Number Placeholder 3"/>
          <p:cNvSpPr>
            <a:spLocks noGrp="1"/>
          </p:cNvSpPr>
          <p:nvPr>
            <p:ph type="sldNum" sz="quarter" idx="10"/>
          </p:nvPr>
        </p:nvSpPr>
        <p:spPr/>
        <p:txBody>
          <a:bodyPr/>
          <a:lstStyle/>
          <a:p>
            <a:fld id="{4AE7AECB-D7C8-4F88-B241-0CC7926A4331}"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E6020-A9A9-4486-A900-70E0CF27FA5C}" type="datetimeFigureOut">
              <a:rPr lang="en-GB" smtClean="0"/>
              <a:pPr/>
              <a:t>05/06/2013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6020-A9A9-4486-A900-70E0CF27FA5C}" type="datetimeFigureOut">
              <a:rPr lang="en-GB" smtClean="0"/>
              <a:pPr/>
              <a:t>05/06/2013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F4A23-82FC-433A-A18A-4437312C0B1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49.xml"/><Relationship Id="rId18" Type="http://schemas.openxmlformats.org/officeDocument/2006/relationships/slide" Target="slide47.xml"/><Relationship Id="rId26" Type="http://schemas.openxmlformats.org/officeDocument/2006/relationships/slide" Target="slide57.xml"/><Relationship Id="rId3" Type="http://schemas.openxmlformats.org/officeDocument/2006/relationships/slide" Target="slide33.xml"/><Relationship Id="rId21" Type="http://schemas.openxmlformats.org/officeDocument/2006/relationships/slide" Target="slide42.xml"/><Relationship Id="rId7" Type="http://schemas.openxmlformats.org/officeDocument/2006/relationships/slide" Target="slide34.xml"/><Relationship Id="rId12" Type="http://schemas.openxmlformats.org/officeDocument/2006/relationships/slide" Target="slide48.xml"/><Relationship Id="rId17" Type="http://schemas.openxmlformats.org/officeDocument/2006/relationships/slide" Target="slide46.xml"/><Relationship Id="rId25" Type="http://schemas.openxmlformats.org/officeDocument/2006/relationships/slide" Target="slide56.xml"/><Relationship Id="rId2" Type="http://schemas.openxmlformats.org/officeDocument/2006/relationships/slide" Target="slide36.xml"/><Relationship Id="rId16" Type="http://schemas.openxmlformats.org/officeDocument/2006/relationships/slide" Target="slide41.xml"/><Relationship Id="rId20"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50.xml"/><Relationship Id="rId11" Type="http://schemas.openxmlformats.org/officeDocument/2006/relationships/slide" Target="slide38.xml"/><Relationship Id="rId24" Type="http://schemas.openxmlformats.org/officeDocument/2006/relationships/slide" Target="slide40.xml"/><Relationship Id="rId5" Type="http://schemas.openxmlformats.org/officeDocument/2006/relationships/slide" Target="slide37.xml"/><Relationship Id="rId15" Type="http://schemas.openxmlformats.org/officeDocument/2006/relationships/slide" Target="slide54.xml"/><Relationship Id="rId23" Type="http://schemas.openxmlformats.org/officeDocument/2006/relationships/slide" Target="slide44.xml"/><Relationship Id="rId10" Type="http://schemas.openxmlformats.org/officeDocument/2006/relationships/slide" Target="slide39.xml"/><Relationship Id="rId19" Type="http://schemas.openxmlformats.org/officeDocument/2006/relationships/slide" Target="slide35.xml"/><Relationship Id="rId4" Type="http://schemas.openxmlformats.org/officeDocument/2006/relationships/slide" Target="slide53.xml"/><Relationship Id="rId9" Type="http://schemas.openxmlformats.org/officeDocument/2006/relationships/slide" Target="slide52.xml"/><Relationship Id="rId14" Type="http://schemas.openxmlformats.org/officeDocument/2006/relationships/slide" Target="slide45.xml"/><Relationship Id="rId22" Type="http://schemas.openxmlformats.org/officeDocument/2006/relationships/slide" Target="slide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65.xml"/><Relationship Id="rId18" Type="http://schemas.openxmlformats.org/officeDocument/2006/relationships/slide" Target="slide81.xml"/><Relationship Id="rId3" Type="http://schemas.openxmlformats.org/officeDocument/2006/relationships/slide" Target="slide58.xml"/><Relationship Id="rId21" Type="http://schemas.openxmlformats.org/officeDocument/2006/relationships/slide" Target="slide73.xml"/><Relationship Id="rId7" Type="http://schemas.openxmlformats.org/officeDocument/2006/relationships/slide" Target="slide62.xml"/><Relationship Id="rId12" Type="http://schemas.openxmlformats.org/officeDocument/2006/relationships/slide" Target="slide69.xml"/><Relationship Id="rId17" Type="http://schemas.openxmlformats.org/officeDocument/2006/relationships/slide" Target="slide80.xml"/><Relationship Id="rId25" Type="http://schemas.openxmlformats.org/officeDocument/2006/relationships/slide" Target="slide74.xml"/><Relationship Id="rId2" Type="http://schemas.openxmlformats.org/officeDocument/2006/relationships/notesSlide" Target="../notesSlides/notesSlide2.xml"/><Relationship Id="rId16" Type="http://schemas.openxmlformats.org/officeDocument/2006/relationships/slide" Target="slide78.xml"/><Relationship Id="rId20"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61.xml"/><Relationship Id="rId11" Type="http://schemas.openxmlformats.org/officeDocument/2006/relationships/slide" Target="slide67.xml"/><Relationship Id="rId24" Type="http://schemas.openxmlformats.org/officeDocument/2006/relationships/slide" Target="slide75.xml"/><Relationship Id="rId5" Type="http://schemas.openxmlformats.org/officeDocument/2006/relationships/slide" Target="slide59.xml"/><Relationship Id="rId15" Type="http://schemas.openxmlformats.org/officeDocument/2006/relationships/slide" Target="slide79.xml"/><Relationship Id="rId23" Type="http://schemas.openxmlformats.org/officeDocument/2006/relationships/slide" Target="slide71.xml"/><Relationship Id="rId10" Type="http://schemas.openxmlformats.org/officeDocument/2006/relationships/slide" Target="slide68.xml"/><Relationship Id="rId19" Type="http://schemas.openxmlformats.org/officeDocument/2006/relationships/slide" Target="slide76.xml"/><Relationship Id="rId4" Type="http://schemas.openxmlformats.org/officeDocument/2006/relationships/slide" Target="slide60.xml"/><Relationship Id="rId9" Type="http://schemas.openxmlformats.org/officeDocument/2006/relationships/slide" Target="slide64.xml"/><Relationship Id="rId14" Type="http://schemas.openxmlformats.org/officeDocument/2006/relationships/slide" Target="slide82.xml"/><Relationship Id="rId22" Type="http://schemas.openxmlformats.org/officeDocument/2006/relationships/slide" Target="slide7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99.xml"/><Relationship Id="rId13" Type="http://schemas.openxmlformats.org/officeDocument/2006/relationships/slide" Target="slide88.xml"/><Relationship Id="rId18" Type="http://schemas.openxmlformats.org/officeDocument/2006/relationships/slide" Target="slide100.xml"/><Relationship Id="rId3" Type="http://schemas.openxmlformats.org/officeDocument/2006/relationships/slide" Target="slide85.xml"/><Relationship Id="rId21" Type="http://schemas.openxmlformats.org/officeDocument/2006/relationships/slide" Target="slide91.xml"/><Relationship Id="rId7" Type="http://schemas.openxmlformats.org/officeDocument/2006/relationships/slide" Target="slide101.xml"/><Relationship Id="rId12" Type="http://schemas.openxmlformats.org/officeDocument/2006/relationships/slide" Target="slide104.xml"/><Relationship Id="rId17" Type="http://schemas.openxmlformats.org/officeDocument/2006/relationships/slide" Target="slide98.xml"/><Relationship Id="rId2" Type="http://schemas.openxmlformats.org/officeDocument/2006/relationships/slide" Target="slide97.xml"/><Relationship Id="rId16" Type="http://schemas.openxmlformats.org/officeDocument/2006/relationships/slide" Target="slide96.xml"/><Relationship Id="rId20" Type="http://schemas.openxmlformats.org/officeDocument/2006/relationships/slide" Target="slide95.xml"/><Relationship Id="rId1" Type="http://schemas.openxmlformats.org/officeDocument/2006/relationships/slideLayout" Target="../slideLayouts/slideLayout2.xml"/><Relationship Id="rId6" Type="http://schemas.openxmlformats.org/officeDocument/2006/relationships/slide" Target="slide94.xml"/><Relationship Id="rId11" Type="http://schemas.openxmlformats.org/officeDocument/2006/relationships/slide" Target="slide103.xml"/><Relationship Id="rId5" Type="http://schemas.openxmlformats.org/officeDocument/2006/relationships/slide" Target="slide86.xml"/><Relationship Id="rId15" Type="http://schemas.openxmlformats.org/officeDocument/2006/relationships/slide" Target="slide93.xml"/><Relationship Id="rId10" Type="http://schemas.openxmlformats.org/officeDocument/2006/relationships/slide" Target="slide102.xml"/><Relationship Id="rId19" Type="http://schemas.openxmlformats.org/officeDocument/2006/relationships/slide" Target="slide90.xml"/><Relationship Id="rId4" Type="http://schemas.openxmlformats.org/officeDocument/2006/relationships/slide" Target="slide87.xml"/><Relationship Id="rId9" Type="http://schemas.openxmlformats.org/officeDocument/2006/relationships/slide" Target="slide92.xml"/><Relationship Id="rId14" Type="http://schemas.openxmlformats.org/officeDocument/2006/relationships/slide" Target="slide89.xml"/><Relationship Id="rId22" Type="http://schemas.openxmlformats.org/officeDocument/2006/relationships/slide" Target="slide10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23.xml"/><Relationship Id="rId3" Type="http://schemas.openxmlformats.org/officeDocument/2006/relationships/slide" Target="slide10.xml"/><Relationship Id="rId21" Type="http://schemas.openxmlformats.org/officeDocument/2006/relationships/slide" Target="slide28.xml"/><Relationship Id="rId7" Type="http://schemas.openxmlformats.org/officeDocument/2006/relationships/slide" Target="slide12.xml"/><Relationship Id="rId12" Type="http://schemas.openxmlformats.org/officeDocument/2006/relationships/slide" Target="slide16.xml"/><Relationship Id="rId17" Type="http://schemas.openxmlformats.org/officeDocument/2006/relationships/slide" Target="slide24.xml"/><Relationship Id="rId25" Type="http://schemas.openxmlformats.org/officeDocument/2006/relationships/slide" Target="slide32.xml"/><Relationship Id="rId2" Type="http://schemas.openxmlformats.org/officeDocument/2006/relationships/slide" Target="slide6.xml"/><Relationship Id="rId16" Type="http://schemas.openxmlformats.org/officeDocument/2006/relationships/slide" Target="slide25.xml"/><Relationship Id="rId20"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7.xml"/><Relationship Id="rId24" Type="http://schemas.openxmlformats.org/officeDocument/2006/relationships/slide" Target="slide29.xml"/><Relationship Id="rId5" Type="http://schemas.openxmlformats.org/officeDocument/2006/relationships/slide" Target="slide9.xml"/><Relationship Id="rId15" Type="http://schemas.openxmlformats.org/officeDocument/2006/relationships/slide" Target="slide22.xml"/><Relationship Id="rId23" Type="http://schemas.openxmlformats.org/officeDocument/2006/relationships/slide" Target="slide30.xml"/><Relationship Id="rId10" Type="http://schemas.openxmlformats.org/officeDocument/2006/relationships/slide" Target="slide15.xml"/><Relationship Id="rId19"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 Id="rId22" Type="http://schemas.openxmlformats.org/officeDocument/2006/relationships/slide" Target="slide3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1115616" y="1052736"/>
            <a:ext cx="3240360" cy="2016224"/>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Algebra</a:t>
            </a:r>
            <a:endParaRPr lang="en-GB" sz="2800" dirty="0">
              <a:solidFill>
                <a:schemeClr val="tx1"/>
              </a:solidFill>
              <a:latin typeface="Century Gothic" pitchFamily="34" charset="0"/>
            </a:endParaRPr>
          </a:p>
        </p:txBody>
      </p:sp>
      <p:sp>
        <p:nvSpPr>
          <p:cNvPr id="5" name="Rectangle 4">
            <a:hlinkClick r:id="rId4" action="ppaction://hlinksldjump"/>
          </p:cNvPr>
          <p:cNvSpPr/>
          <p:nvPr/>
        </p:nvSpPr>
        <p:spPr>
          <a:xfrm>
            <a:off x="4932040" y="1052736"/>
            <a:ext cx="3240360" cy="2016224"/>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Number</a:t>
            </a:r>
            <a:endParaRPr lang="en-GB" sz="2800" dirty="0">
              <a:solidFill>
                <a:schemeClr val="tx1"/>
              </a:solidFill>
              <a:latin typeface="Century Gothic" pitchFamily="34" charset="0"/>
            </a:endParaRPr>
          </a:p>
        </p:txBody>
      </p:sp>
      <p:sp>
        <p:nvSpPr>
          <p:cNvPr id="6" name="Rectangle 5">
            <a:hlinkClick r:id="rId5" action="ppaction://hlinksldjump"/>
          </p:cNvPr>
          <p:cNvSpPr/>
          <p:nvPr/>
        </p:nvSpPr>
        <p:spPr>
          <a:xfrm>
            <a:off x="1115616" y="3717032"/>
            <a:ext cx="3240360" cy="2016224"/>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Data</a:t>
            </a:r>
            <a:endParaRPr lang="en-GB" sz="2800" dirty="0">
              <a:solidFill>
                <a:schemeClr val="tx1"/>
              </a:solidFill>
              <a:latin typeface="Century Gothic" pitchFamily="34" charset="0"/>
            </a:endParaRPr>
          </a:p>
        </p:txBody>
      </p:sp>
      <p:sp>
        <p:nvSpPr>
          <p:cNvPr id="7" name="Rectangle 6">
            <a:hlinkClick r:id="rId6" action="ppaction://hlinksldjump"/>
          </p:cNvPr>
          <p:cNvSpPr/>
          <p:nvPr/>
        </p:nvSpPr>
        <p:spPr>
          <a:xfrm>
            <a:off x="4932040" y="3717032"/>
            <a:ext cx="3240360" cy="2016224"/>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Shape</a:t>
            </a:r>
            <a:endParaRPr lang="en-GB" sz="28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Century Gothic" pitchFamily="34" charset="0"/>
              </a:rPr>
              <a:t>Bidmas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1748" name="Rectangle 4"/>
          <p:cNvSpPr>
            <a:spLocks noChangeArrowheads="1"/>
          </p:cNvSpPr>
          <p:nvPr/>
        </p:nvSpPr>
        <p:spPr bwMode="auto">
          <a:xfrm>
            <a:off x="395536" y="1340768"/>
            <a:ext cx="3707904" cy="3139321"/>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1" indent="-45720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a:t>
            </a:r>
          </a:p>
          <a:p>
            <a:pPr marL="914400" marR="0" lvl="1"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+ 3 ) x 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x 2 –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+ 7) ÷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x 3 + 5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 4 ) + 5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+ 1 – 1</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x (15 –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x 4 ) + 2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+ 2 ) ÷ 10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x 1 ) – 2</a:t>
            </a:r>
          </a:p>
        </p:txBody>
      </p:sp>
      <p:sp>
        <p:nvSpPr>
          <p:cNvPr id="16" name="Rectangle 4"/>
          <p:cNvSpPr>
            <a:spLocks noChangeArrowheads="1"/>
          </p:cNvSpPr>
          <p:nvPr/>
        </p:nvSpPr>
        <p:spPr bwMode="auto">
          <a:xfrm>
            <a:off x="4499992" y="1340768"/>
            <a:ext cx="3707904" cy="2308324"/>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Arial" pitchFamily="34" charset="0"/>
                <a:cs typeface="Arial" pitchFamily="34" charset="0"/>
              </a:rPr>
              <a:t>B)</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+ 14) – (5 x 3 )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+ 6 ) ÷  (4 x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+ 2 ) x (6 – 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x 6 ) – (14 ÷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x 2) ÷ ( 20 –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x 10) – (2 x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x 5) – ( 2 x 10)</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4644008" y="4221088"/>
            <a:ext cx="3059832" cy="2246769"/>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lang="en-GB" sz="2000" dirty="0" smtClean="0">
                <a:latin typeface="Calibri" pitchFamily="34" charset="0"/>
                <a:cs typeface="Times New Roman" pitchFamily="18" charset="0"/>
              </a:rPr>
              <a:t>C)</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x 3 – 4 ) x (2 + 2)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x (13 – 4) – (23 ÷ 23)</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x (1 + 4) – (5 x 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x (3 + 2) – ( 24 – 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x ( 4 ÷ 2 ) ÷ ( 3 x 5 -1 )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+ 7 x 3 ) ÷ 10) – 1</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Sample Space Diagrams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5713" name="Picture 1"/>
          <p:cNvPicPr>
            <a:picLocks noChangeAspect="1" noChangeArrowheads="1"/>
          </p:cNvPicPr>
          <p:nvPr/>
        </p:nvPicPr>
        <p:blipFill>
          <a:blip r:embed="rId2" cstate="print"/>
          <a:srcRect l="26838" t="23250" r="24460" b="12766"/>
          <a:stretch>
            <a:fillRect/>
          </a:stretch>
        </p:blipFill>
        <p:spPr bwMode="auto">
          <a:xfrm>
            <a:off x="1080120" y="620688"/>
            <a:ext cx="7020272" cy="518542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72" y="0"/>
            <a:ext cx="8229600" cy="1143000"/>
          </a:xfrm>
        </p:spPr>
        <p:txBody>
          <a:bodyPr>
            <a:noAutofit/>
          </a:bodyPr>
          <a:lstStyle/>
          <a:p>
            <a:r>
              <a:rPr lang="en-GB" sz="3200" dirty="0" smtClean="0">
                <a:latin typeface="Century Gothic" pitchFamily="34" charset="0"/>
              </a:rPr>
              <a:t>Sampling</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4689" name="Picture 1"/>
          <p:cNvPicPr>
            <a:picLocks noChangeAspect="1" noChangeArrowheads="1"/>
          </p:cNvPicPr>
          <p:nvPr/>
        </p:nvPicPr>
        <p:blipFill>
          <a:blip r:embed="rId2" cstate="print"/>
          <a:srcRect l="27945" t="21282" r="47704" b="6250"/>
          <a:stretch>
            <a:fillRect/>
          </a:stretch>
        </p:blipFill>
        <p:spPr bwMode="auto">
          <a:xfrm>
            <a:off x="4644008" y="-68865"/>
            <a:ext cx="4499992" cy="692686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696" y="0"/>
            <a:ext cx="8229600" cy="1143000"/>
          </a:xfrm>
        </p:spPr>
        <p:txBody>
          <a:bodyPr>
            <a:noAutofit/>
          </a:bodyPr>
          <a:lstStyle/>
          <a:p>
            <a:r>
              <a:rPr lang="en-GB" sz="3200" dirty="0" smtClean="0">
                <a:latin typeface="Century Gothic" pitchFamily="34" charset="0"/>
              </a:rPr>
              <a:t>Histograms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2641" name="Picture 1"/>
          <p:cNvPicPr>
            <a:picLocks noChangeAspect="1" noChangeArrowheads="1"/>
          </p:cNvPicPr>
          <p:nvPr/>
        </p:nvPicPr>
        <p:blipFill>
          <a:blip r:embed="rId2" cstate="print"/>
          <a:srcRect l="24070" t="22266" r="50472" b="18672"/>
          <a:stretch>
            <a:fillRect/>
          </a:stretch>
        </p:blipFill>
        <p:spPr bwMode="auto">
          <a:xfrm>
            <a:off x="4196442" y="116632"/>
            <a:ext cx="4947558" cy="645333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Drawing Cumulative Frequency Graphs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1617" name="Picture 1"/>
          <p:cNvPicPr>
            <a:picLocks noChangeAspect="1" noChangeArrowheads="1"/>
          </p:cNvPicPr>
          <p:nvPr/>
        </p:nvPicPr>
        <p:blipFill>
          <a:blip r:embed="rId2" cstate="print"/>
          <a:srcRect l="25177" t="35063" r="27227" b="21625"/>
          <a:stretch>
            <a:fillRect/>
          </a:stretch>
        </p:blipFill>
        <p:spPr bwMode="auto">
          <a:xfrm>
            <a:off x="-1" y="908720"/>
            <a:ext cx="8585317" cy="43924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229600" cy="1143000"/>
          </a:xfrm>
        </p:spPr>
        <p:txBody>
          <a:bodyPr>
            <a:noAutofit/>
          </a:bodyPr>
          <a:lstStyle/>
          <a:p>
            <a:r>
              <a:rPr lang="en-GB" sz="3200" dirty="0" smtClean="0">
                <a:latin typeface="Century Gothic" pitchFamily="34" charset="0"/>
              </a:rPr>
              <a:t>Reading Pie Charts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36631" t="34551" r="38942" b="19277"/>
          <a:stretch>
            <a:fillRect/>
          </a:stretch>
        </p:blipFill>
        <p:spPr bwMode="auto">
          <a:xfrm>
            <a:off x="3275856" y="908720"/>
            <a:ext cx="2195830" cy="2336800"/>
          </a:xfrm>
          <a:prstGeom prst="rect">
            <a:avLst/>
          </a:prstGeom>
          <a:noFill/>
          <a:ln w="9525">
            <a:noFill/>
            <a:miter lim="800000"/>
            <a:headEnd/>
            <a:tailEnd/>
          </a:ln>
        </p:spPr>
      </p:pic>
      <p:pic>
        <p:nvPicPr>
          <p:cNvPr id="7" name="Picture 6"/>
          <p:cNvPicPr/>
          <p:nvPr/>
        </p:nvPicPr>
        <p:blipFill>
          <a:blip r:embed="rId3" cstate="print"/>
          <a:srcRect l="30258" t="36814" r="43023" b="13095"/>
          <a:stretch>
            <a:fillRect/>
          </a:stretch>
        </p:blipFill>
        <p:spPr bwMode="auto">
          <a:xfrm>
            <a:off x="3203848" y="3356992"/>
            <a:ext cx="2430904" cy="2480816"/>
          </a:xfrm>
          <a:prstGeom prst="rect">
            <a:avLst/>
          </a:prstGeom>
          <a:noFill/>
          <a:ln w="9525">
            <a:noFill/>
            <a:miter lim="800000"/>
            <a:headEnd/>
            <a:tailEnd/>
          </a:ln>
        </p:spPr>
      </p:pic>
      <p:pic>
        <p:nvPicPr>
          <p:cNvPr id="8" name="Picture 7"/>
          <p:cNvPicPr/>
          <p:nvPr/>
        </p:nvPicPr>
        <p:blipFill>
          <a:blip r:embed="rId4" cstate="print"/>
          <a:srcRect l="31938" t="32858" r="39967" b="12329"/>
          <a:stretch>
            <a:fillRect/>
          </a:stretch>
        </p:blipFill>
        <p:spPr bwMode="auto">
          <a:xfrm>
            <a:off x="5868144" y="3501008"/>
            <a:ext cx="2751048" cy="2976984"/>
          </a:xfrm>
          <a:prstGeom prst="rect">
            <a:avLst/>
          </a:prstGeom>
          <a:noFill/>
          <a:ln w="9525">
            <a:noFill/>
            <a:miter lim="800000"/>
            <a:headEnd/>
            <a:tailEnd/>
          </a:ln>
        </p:spPr>
      </p:pic>
      <p:pic>
        <p:nvPicPr>
          <p:cNvPr id="9" name="Picture 8"/>
          <p:cNvPicPr/>
          <p:nvPr/>
        </p:nvPicPr>
        <p:blipFill>
          <a:blip r:embed="rId5" cstate="print"/>
          <a:srcRect l="33918" t="33461" r="41339" b="15852"/>
          <a:stretch>
            <a:fillRect/>
          </a:stretch>
        </p:blipFill>
        <p:spPr bwMode="auto">
          <a:xfrm>
            <a:off x="6156176" y="548680"/>
            <a:ext cx="2664296" cy="2931016"/>
          </a:xfrm>
          <a:prstGeom prst="rect">
            <a:avLst/>
          </a:prstGeom>
          <a:noFill/>
          <a:ln w="9525">
            <a:noFill/>
            <a:miter lim="800000"/>
            <a:headEnd/>
            <a:tailEnd/>
          </a:ln>
        </p:spPr>
      </p:pic>
      <p:pic>
        <p:nvPicPr>
          <p:cNvPr id="10" name="Picture 9"/>
          <p:cNvPicPr/>
          <p:nvPr/>
        </p:nvPicPr>
        <p:blipFill>
          <a:blip r:embed="rId6" cstate="print"/>
          <a:srcRect l="29201" t="28571" r="40292" b="14777"/>
          <a:stretch>
            <a:fillRect/>
          </a:stretch>
        </p:blipFill>
        <p:spPr bwMode="auto">
          <a:xfrm>
            <a:off x="0" y="2564904"/>
            <a:ext cx="2699792" cy="3291056"/>
          </a:xfrm>
          <a:prstGeom prst="rect">
            <a:avLst/>
          </a:prstGeom>
          <a:noFill/>
          <a:ln w="9525">
            <a:noFill/>
            <a:miter lim="800000"/>
            <a:headEnd/>
            <a:tailEnd/>
          </a:ln>
        </p:spPr>
      </p:pic>
      <p:sp>
        <p:nvSpPr>
          <p:cNvPr id="11" name="TextBox 10"/>
          <p:cNvSpPr txBox="1"/>
          <p:nvPr/>
        </p:nvSpPr>
        <p:spPr>
          <a:xfrm>
            <a:off x="179512" y="908720"/>
            <a:ext cx="2592288" cy="923330"/>
          </a:xfrm>
          <a:prstGeom prst="rect">
            <a:avLst/>
          </a:prstGeom>
          <a:noFill/>
        </p:spPr>
        <p:txBody>
          <a:bodyPr wrap="square" rtlCol="0">
            <a:spAutoFit/>
          </a:bodyPr>
          <a:lstStyle/>
          <a:p>
            <a:r>
              <a:rPr lang="en-GB" dirty="0" smtClean="0"/>
              <a:t>How many people are represented by each slice of the pie charts?</a:t>
            </a:r>
            <a:endParaRPr lang="en-GB" dirty="0"/>
          </a:p>
        </p:txBody>
      </p:sp>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l="27944" t="22266" r="26674" b="8829"/>
          <a:stretch>
            <a:fillRect/>
          </a:stretch>
        </p:blipFill>
        <p:spPr bwMode="auto">
          <a:xfrm>
            <a:off x="683568" y="548680"/>
            <a:ext cx="7056784" cy="6024084"/>
          </a:xfrm>
          <a:prstGeom prst="rect">
            <a:avLst/>
          </a:prstGeom>
          <a:noFill/>
          <a:ln w="9525">
            <a:noFill/>
            <a:miter lim="800000"/>
            <a:headEnd/>
            <a:tailEnd/>
          </a:ln>
        </p:spPr>
      </p:pic>
      <p:sp>
        <p:nvSpPr>
          <p:cNvPr id="2" name="Title 1"/>
          <p:cNvSpPr>
            <a:spLocks noGrp="1"/>
          </p:cNvSpPr>
          <p:nvPr>
            <p:ph type="title"/>
          </p:nvPr>
        </p:nvSpPr>
        <p:spPr>
          <a:xfrm>
            <a:off x="251520" y="-171400"/>
            <a:ext cx="8229600" cy="1143000"/>
          </a:xfrm>
        </p:spPr>
        <p:txBody>
          <a:bodyPr>
            <a:noAutofit/>
          </a:bodyPr>
          <a:lstStyle/>
          <a:p>
            <a:r>
              <a:rPr lang="en-GB" sz="3200" dirty="0" smtClean="0">
                <a:latin typeface="Century Gothic" pitchFamily="34" charset="0"/>
              </a:rPr>
              <a:t>Reading Bar Charts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Factors and HCF</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6865" name="Rectangle 1"/>
          <p:cNvSpPr>
            <a:spLocks noChangeArrowheads="1"/>
          </p:cNvSpPr>
          <p:nvPr/>
        </p:nvSpPr>
        <p:spPr bwMode="auto">
          <a:xfrm>
            <a:off x="0" y="980728"/>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all the factors of the following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only has 2 factors (1 and 2), how many numbers can you find between 1 and 30 which have exactly 2 factors? (these are called prime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the highest common factors of the following pairs of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 and 54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 and 45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 and 18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 and 108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30 and 75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the HCF of these pairs of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90 and 450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96 and 480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 and 195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Factor Trees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9937" name="Rectangle 1"/>
          <p:cNvSpPr>
            <a:spLocks noChangeArrowheads="1"/>
          </p:cNvSpPr>
          <p:nvPr/>
        </p:nvSpPr>
        <p:spPr bwMode="auto">
          <a:xfrm>
            <a:off x="467544" y="1424972"/>
            <a:ext cx="867645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Draw factor trees for the following numbers: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48</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81</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1800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Using your factor trees from question 1, write the numbers as products of their prime factors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Directed Numbers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8913" name="Picture 1"/>
          <p:cNvPicPr>
            <a:picLocks noChangeAspect="1" noChangeArrowheads="1"/>
          </p:cNvPicPr>
          <p:nvPr/>
        </p:nvPicPr>
        <p:blipFill>
          <a:blip r:embed="rId2" cstate="print"/>
          <a:srcRect l="23517" t="33094" r="28888" b="33437"/>
          <a:stretch>
            <a:fillRect/>
          </a:stretch>
        </p:blipFill>
        <p:spPr bwMode="auto">
          <a:xfrm>
            <a:off x="111740" y="1556792"/>
            <a:ext cx="8924756" cy="352839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Directed Numbers 2</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0961" name="Rectangle 1"/>
          <p:cNvSpPr>
            <a:spLocks noChangeArrowheads="1"/>
          </p:cNvSpPr>
          <p:nvPr/>
        </p:nvSpPr>
        <p:spPr bwMode="auto">
          <a:xfrm>
            <a:off x="648072" y="839609"/>
            <a:ext cx="78123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am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250 into my overdraft (</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but then I get paid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535, how much will I have in my bank account?</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The temperature at the North Pole is -17°C; luckily the temperature in my living room is 40°C warmer than that, what is the temperature in my living room?</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I have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32 and each month for 4 months I have to pay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15 to my mobile phone, if I don</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t put any money into my account, how far will I be into my overdraft?</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I jump out of a plane 125m above the ocean, I travelled 191m before I stop, how far am I from the surface of the water?</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I am playing air hockey with my friend, because I am amazing I agree start on -9 points, we play first to 14, how many points do I need to score?</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Equivalent Fractions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7889" name="Picture 1"/>
          <p:cNvPicPr>
            <a:picLocks noChangeAspect="1" noChangeArrowheads="1"/>
          </p:cNvPicPr>
          <p:nvPr/>
        </p:nvPicPr>
        <p:blipFill>
          <a:blip r:embed="rId2" cstate="print"/>
          <a:srcRect l="26284" t="32110" r="27781" b="16704"/>
          <a:stretch>
            <a:fillRect/>
          </a:stretch>
        </p:blipFill>
        <p:spPr bwMode="auto">
          <a:xfrm>
            <a:off x="467544" y="908720"/>
            <a:ext cx="7992888" cy="500759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sz="4800" dirty="0" smtClean="0">
                <a:latin typeface="Century Gothic" pitchFamily="34" charset="0"/>
              </a:rPr>
              <a:t>Ratio</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72705" name="Rectangle 1"/>
          <p:cNvSpPr>
            <a:spLocks noChangeArrowheads="1"/>
          </p:cNvSpPr>
          <p:nvPr/>
        </p:nvSpPr>
        <p:spPr bwMode="auto">
          <a:xfrm>
            <a:off x="0" y="721445"/>
            <a:ext cx="73083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10 girls and 15 boys in a class, what is the ratio of girls to boys in its simplest 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14 cats and 16 dogs in an animal shelter, what is the ratio of cats to dogs in its simplest 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22 caramels and 55 fudges in a bag of sweets, what is the ratio of caramels to fudges in its simplest 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Simplify these ratio to their simplest forms: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48:60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45:75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63:108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25:40:80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24:56:96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120:180:600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320:400:440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Archie and Charlie share their Thomas the tank engine toys in the ratio 1:4, how many do they each get if they have: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toys		b.30 toys	c.45 toys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Tom and Jerry share sweets in the ratio 2:3, how many do they each get if they share: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sweets	b.30 sweets	c.55 sweets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 and Linda share some money in the ratio 3:7, how many do they each get if they share: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	b.£60	c.£90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Mike, Dave and Henry share some little bits of blue tack in the ratio 1:2:3, how many do they each get if they share: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 pieces	b.72 pieces	c.300 pieces</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Finding Percentages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5057" name="Rectangle 1"/>
          <p:cNvSpPr>
            <a:spLocks noChangeArrowheads="1"/>
          </p:cNvSpPr>
          <p:nvPr/>
        </p:nvSpPr>
        <p:spPr bwMode="auto">
          <a:xfrm>
            <a:off x="1" y="871065"/>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 percentages I can find easily by doing a single sum, what single sums can I do to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b. 50%	  c.25%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know 10% how can I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b. 1%	    c. 20 %	d. 90%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know 50% how can I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b. 25%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 of 250	b.   40% of 500      c. 15% of 220    	d.  75%   of  84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 of 440	b.   65% of 450      c. 16% of 220    	d.  82% of  96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94% of 640	b.   8% of 520      c. 27% of 220    	d.  53% of  96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Compare you methods for the questions above with a partner, where they the same ?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Equivalent Fractions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7889" name="Picture 1"/>
          <p:cNvPicPr>
            <a:picLocks noChangeAspect="1" noChangeArrowheads="1"/>
          </p:cNvPicPr>
          <p:nvPr/>
        </p:nvPicPr>
        <p:blipFill>
          <a:blip r:embed="rId2" cstate="print"/>
          <a:srcRect l="26284" t="32110" r="27781" b="16704"/>
          <a:stretch>
            <a:fillRect/>
          </a:stretch>
        </p:blipFill>
        <p:spPr bwMode="auto">
          <a:xfrm>
            <a:off x="467544" y="908720"/>
            <a:ext cx="7992888" cy="500759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HCF and LCM</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3009" name="Rectangle 1"/>
          <p:cNvSpPr>
            <a:spLocks noChangeArrowheads="1"/>
          </p:cNvSpPr>
          <p:nvPr/>
        </p:nvSpPr>
        <p:spPr bwMode="auto">
          <a:xfrm>
            <a:off x="179512" y="1587564"/>
            <a:ext cx="4464496" cy="378565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Highest Common Factor of these numbers: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 and 30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and 20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and 24</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and 36</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and 30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 and 70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39 and 65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38 and 57</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860033" y="1577119"/>
            <a:ext cx="4104456" cy="378565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Lowest Common Multiple of these numbers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and 7</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and 6</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and 8</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and 4</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and 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and 21</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 and 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0.4 and 7</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Century Gothic" pitchFamily="34" charset="0"/>
              </a:rPr>
              <a:t>Algebra Mains</a:t>
            </a:r>
            <a:endParaRPr lang="en-GB" sz="6000"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 name="Rectangle 5">
            <a:hlinkClick r:id="rId2" action="ppaction://hlinksldjump"/>
          </p:cNvPr>
          <p:cNvSpPr/>
          <p:nvPr/>
        </p:nvSpPr>
        <p:spPr>
          <a:xfrm>
            <a:off x="611560"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Brackets</a:t>
            </a:r>
            <a:endParaRPr lang="en-GB" sz="1200" dirty="0">
              <a:solidFill>
                <a:schemeClr val="tx1"/>
              </a:solidFill>
              <a:latin typeface="Century Gothic" pitchFamily="34" charset="0"/>
            </a:endParaRPr>
          </a:p>
        </p:txBody>
      </p:sp>
      <p:sp>
        <p:nvSpPr>
          <p:cNvPr id="7" name="Rectangle 6">
            <a:hlinkClick r:id="rId3" action="ppaction://hlinksldjump"/>
          </p:cNvPr>
          <p:cNvSpPr/>
          <p:nvPr/>
        </p:nvSpPr>
        <p:spPr>
          <a:xfrm>
            <a:off x="2195736"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Two Brackets</a:t>
            </a:r>
            <a:endParaRPr lang="en-GB" sz="1200" dirty="0">
              <a:solidFill>
                <a:schemeClr val="tx1"/>
              </a:solidFill>
              <a:latin typeface="Century Gothic" pitchFamily="34" charset="0"/>
            </a:endParaRPr>
          </a:p>
        </p:txBody>
      </p:sp>
      <p:sp>
        <p:nvSpPr>
          <p:cNvPr id="8" name="Rectangle 7">
            <a:hlinkClick r:id="rId4" action="ppaction://hlinksldjump"/>
          </p:cNvPr>
          <p:cNvSpPr/>
          <p:nvPr/>
        </p:nvSpPr>
        <p:spPr>
          <a:xfrm>
            <a:off x="3707904"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Solving Equations</a:t>
            </a:r>
            <a:endParaRPr lang="en-GB" sz="1200" dirty="0">
              <a:solidFill>
                <a:schemeClr val="tx1"/>
              </a:solidFill>
              <a:latin typeface="Century Gothic" pitchFamily="34" charset="0"/>
            </a:endParaRPr>
          </a:p>
        </p:txBody>
      </p:sp>
      <p:sp>
        <p:nvSpPr>
          <p:cNvPr id="9" name="Rectangle 8">
            <a:hlinkClick r:id="rId5" action="ppaction://hlinksldjump"/>
          </p:cNvPr>
          <p:cNvSpPr/>
          <p:nvPr/>
        </p:nvSpPr>
        <p:spPr>
          <a:xfrm>
            <a:off x="5220072"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Collecting like terms</a:t>
            </a:r>
            <a:endParaRPr lang="en-GB" sz="1200" dirty="0">
              <a:solidFill>
                <a:schemeClr val="tx1"/>
              </a:solidFill>
              <a:latin typeface="Century Gothic" pitchFamily="34" charset="0"/>
            </a:endParaRPr>
          </a:p>
        </p:txBody>
      </p:sp>
      <p:sp>
        <p:nvSpPr>
          <p:cNvPr id="10" name="Rectangle 9">
            <a:hlinkClick r:id="rId6" action="ppaction://hlinksldjump"/>
          </p:cNvPr>
          <p:cNvSpPr/>
          <p:nvPr/>
        </p:nvSpPr>
        <p:spPr>
          <a:xfrm>
            <a:off x="6804248"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Simplifying</a:t>
            </a:r>
            <a:endParaRPr lang="en-GB" sz="1200" dirty="0">
              <a:solidFill>
                <a:schemeClr val="tx1"/>
              </a:solidFill>
              <a:latin typeface="Century Gothic" pitchFamily="34" charset="0"/>
            </a:endParaRPr>
          </a:p>
        </p:txBody>
      </p:sp>
      <p:sp>
        <p:nvSpPr>
          <p:cNvPr id="11" name="Rectangle 10">
            <a:hlinkClick r:id="rId7" action="ppaction://hlinksldjump"/>
          </p:cNvPr>
          <p:cNvSpPr/>
          <p:nvPr/>
        </p:nvSpPr>
        <p:spPr>
          <a:xfrm>
            <a:off x="611560"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2 sided equations</a:t>
            </a:r>
            <a:endParaRPr lang="en-GB" sz="1200" dirty="0">
              <a:solidFill>
                <a:schemeClr val="tx1"/>
              </a:solidFill>
              <a:latin typeface="Century Gothic" pitchFamily="34" charset="0"/>
            </a:endParaRPr>
          </a:p>
        </p:txBody>
      </p:sp>
      <p:sp>
        <p:nvSpPr>
          <p:cNvPr id="12" name="Rectangle 11">
            <a:hlinkClick r:id="rId8" action="ppaction://hlinksldjump"/>
          </p:cNvPr>
          <p:cNvSpPr/>
          <p:nvPr/>
        </p:nvSpPr>
        <p:spPr>
          <a:xfrm>
            <a:off x="2195736"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Simultaneous equations</a:t>
            </a:r>
            <a:endParaRPr lang="en-GB" sz="1200" dirty="0">
              <a:solidFill>
                <a:schemeClr val="tx1"/>
              </a:solidFill>
              <a:latin typeface="Century Gothic" pitchFamily="34" charset="0"/>
            </a:endParaRPr>
          </a:p>
        </p:txBody>
      </p:sp>
      <p:sp>
        <p:nvSpPr>
          <p:cNvPr id="13" name="Rectangle 12">
            <a:hlinkClick r:id="rId9" action="ppaction://hlinksldjump"/>
          </p:cNvPr>
          <p:cNvSpPr/>
          <p:nvPr/>
        </p:nvSpPr>
        <p:spPr>
          <a:xfrm>
            <a:off x="3707904"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Solving simultaneous equations graphically</a:t>
            </a:r>
            <a:endParaRPr lang="en-GB" sz="1200" dirty="0">
              <a:solidFill>
                <a:schemeClr val="tx1"/>
              </a:solidFill>
              <a:latin typeface="Century Gothic" pitchFamily="34" charset="0"/>
            </a:endParaRPr>
          </a:p>
        </p:txBody>
      </p:sp>
      <p:sp>
        <p:nvSpPr>
          <p:cNvPr id="14" name="Rectangle 13">
            <a:hlinkClick r:id="rId10" action="ppaction://hlinksldjump"/>
          </p:cNvPr>
          <p:cNvSpPr/>
          <p:nvPr/>
        </p:nvSpPr>
        <p:spPr>
          <a:xfrm>
            <a:off x="5220072"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Factorising</a:t>
            </a:r>
            <a:endParaRPr lang="en-GB" sz="1200" dirty="0">
              <a:solidFill>
                <a:schemeClr val="tx1"/>
              </a:solidFill>
              <a:latin typeface="Century Gothic" pitchFamily="34" charset="0"/>
            </a:endParaRPr>
          </a:p>
        </p:txBody>
      </p:sp>
      <p:sp>
        <p:nvSpPr>
          <p:cNvPr id="15" name="Rectangle 14">
            <a:hlinkClick r:id="rId11" action="ppaction://hlinksldjump"/>
          </p:cNvPr>
          <p:cNvSpPr/>
          <p:nvPr/>
        </p:nvSpPr>
        <p:spPr>
          <a:xfrm>
            <a:off x="6804248"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Curved Graphs</a:t>
            </a:r>
            <a:endParaRPr lang="en-GB" sz="1200" dirty="0">
              <a:solidFill>
                <a:schemeClr val="tx1"/>
              </a:solidFill>
              <a:latin typeface="Century Gothic" pitchFamily="34" charset="0"/>
            </a:endParaRPr>
          </a:p>
        </p:txBody>
      </p:sp>
      <p:sp>
        <p:nvSpPr>
          <p:cNvPr id="16" name="Rectangle 15">
            <a:hlinkClick r:id="rId12" action="ppaction://hlinksldjump"/>
          </p:cNvPr>
          <p:cNvSpPr/>
          <p:nvPr/>
        </p:nvSpPr>
        <p:spPr>
          <a:xfrm>
            <a:off x="611560"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Sequences</a:t>
            </a:r>
            <a:endParaRPr lang="en-GB" sz="1200" dirty="0">
              <a:solidFill>
                <a:schemeClr val="tx1"/>
              </a:solidFill>
              <a:latin typeface="Century Gothic" pitchFamily="34" charset="0"/>
            </a:endParaRPr>
          </a:p>
        </p:txBody>
      </p:sp>
      <p:sp>
        <p:nvSpPr>
          <p:cNvPr id="17" name="Rectangle 16">
            <a:hlinkClick r:id="rId13" action="ppaction://hlinksldjump"/>
          </p:cNvPr>
          <p:cNvSpPr/>
          <p:nvPr/>
        </p:nvSpPr>
        <p:spPr>
          <a:xfrm>
            <a:off x="2195736"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The Nth term</a:t>
            </a:r>
            <a:endParaRPr lang="en-GB" sz="1200" dirty="0">
              <a:solidFill>
                <a:schemeClr val="tx1"/>
              </a:solidFill>
              <a:latin typeface="Century Gothic" pitchFamily="34" charset="0"/>
            </a:endParaRPr>
          </a:p>
        </p:txBody>
      </p:sp>
      <p:sp>
        <p:nvSpPr>
          <p:cNvPr id="18" name="Rectangle 17">
            <a:hlinkClick r:id="rId14" action="ppaction://hlinksldjump"/>
          </p:cNvPr>
          <p:cNvSpPr/>
          <p:nvPr/>
        </p:nvSpPr>
        <p:spPr>
          <a:xfrm>
            <a:off x="3707904"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Quadratic Sequences</a:t>
            </a:r>
            <a:endParaRPr lang="en-GB" sz="1200" dirty="0">
              <a:solidFill>
                <a:schemeClr val="tx1"/>
              </a:solidFill>
              <a:latin typeface="Century Gothic" pitchFamily="34" charset="0"/>
            </a:endParaRPr>
          </a:p>
        </p:txBody>
      </p:sp>
      <p:sp>
        <p:nvSpPr>
          <p:cNvPr id="19" name="Rectangle 18">
            <a:hlinkClick r:id="rId15" action="ppaction://hlinksldjump"/>
          </p:cNvPr>
          <p:cNvSpPr/>
          <p:nvPr/>
        </p:nvSpPr>
        <p:spPr>
          <a:xfrm>
            <a:off x="5220072"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Substituting</a:t>
            </a:r>
            <a:endParaRPr lang="en-GB" sz="1200" dirty="0">
              <a:solidFill>
                <a:schemeClr val="tx1"/>
              </a:solidFill>
              <a:latin typeface="Century Gothic" pitchFamily="34" charset="0"/>
            </a:endParaRPr>
          </a:p>
        </p:txBody>
      </p:sp>
      <p:sp>
        <p:nvSpPr>
          <p:cNvPr id="20" name="Rectangle 19">
            <a:hlinkClick r:id="rId16" action="ppaction://hlinksldjump"/>
          </p:cNvPr>
          <p:cNvSpPr/>
          <p:nvPr/>
        </p:nvSpPr>
        <p:spPr>
          <a:xfrm>
            <a:off x="6804248"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Formulae</a:t>
            </a:r>
            <a:endParaRPr lang="en-GB" sz="1200" dirty="0">
              <a:solidFill>
                <a:schemeClr val="tx1"/>
              </a:solidFill>
              <a:latin typeface="Century Gothic" pitchFamily="34" charset="0"/>
            </a:endParaRPr>
          </a:p>
        </p:txBody>
      </p:sp>
      <p:sp>
        <p:nvSpPr>
          <p:cNvPr id="21" name="Rectangle 20">
            <a:hlinkClick r:id="rId17" action="ppaction://hlinksldjump"/>
          </p:cNvPr>
          <p:cNvSpPr/>
          <p:nvPr/>
        </p:nvSpPr>
        <p:spPr>
          <a:xfrm>
            <a:off x="611560"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Quadratic Equation</a:t>
            </a:r>
            <a:endParaRPr lang="en-GB" sz="1200" dirty="0">
              <a:solidFill>
                <a:schemeClr val="tx1"/>
              </a:solidFill>
              <a:latin typeface="Century Gothic" pitchFamily="34" charset="0"/>
            </a:endParaRPr>
          </a:p>
        </p:txBody>
      </p:sp>
      <p:sp>
        <p:nvSpPr>
          <p:cNvPr id="22" name="Rectangle 21">
            <a:hlinkClick r:id="rId18" action="ppaction://hlinksldjump"/>
          </p:cNvPr>
          <p:cNvSpPr/>
          <p:nvPr/>
        </p:nvSpPr>
        <p:spPr>
          <a:xfrm>
            <a:off x="2195736"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Factorising Quadratics</a:t>
            </a:r>
            <a:endParaRPr lang="en-GB" sz="1200" dirty="0">
              <a:solidFill>
                <a:schemeClr val="tx1"/>
              </a:solidFill>
              <a:latin typeface="Century Gothic" pitchFamily="34" charset="0"/>
            </a:endParaRPr>
          </a:p>
        </p:txBody>
      </p:sp>
      <p:sp>
        <p:nvSpPr>
          <p:cNvPr id="23" name="Rectangle 22">
            <a:hlinkClick r:id="rId19" action="ppaction://hlinksldjump"/>
          </p:cNvPr>
          <p:cNvSpPr/>
          <p:nvPr/>
        </p:nvSpPr>
        <p:spPr>
          <a:xfrm>
            <a:off x="3707904"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Algebraic Fractions</a:t>
            </a:r>
            <a:endParaRPr lang="en-GB" sz="1200" dirty="0">
              <a:solidFill>
                <a:schemeClr val="tx1"/>
              </a:solidFill>
              <a:latin typeface="Century Gothic" pitchFamily="34" charset="0"/>
            </a:endParaRPr>
          </a:p>
        </p:txBody>
      </p:sp>
      <p:sp>
        <p:nvSpPr>
          <p:cNvPr id="24" name="Rectangle 23">
            <a:hlinkClick r:id="rId20" action="ppaction://hlinksldjump"/>
          </p:cNvPr>
          <p:cNvSpPr/>
          <p:nvPr/>
        </p:nvSpPr>
        <p:spPr>
          <a:xfrm>
            <a:off x="5220072"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Trial and Improvement</a:t>
            </a:r>
            <a:endParaRPr lang="en-GB" sz="1200" dirty="0">
              <a:solidFill>
                <a:schemeClr val="tx1"/>
              </a:solidFill>
              <a:latin typeface="Century Gothic" pitchFamily="34" charset="0"/>
            </a:endParaRPr>
          </a:p>
        </p:txBody>
      </p:sp>
      <p:sp>
        <p:nvSpPr>
          <p:cNvPr id="25" name="Rectangle 24">
            <a:hlinkClick r:id="rId21" action="ppaction://hlinksldjump"/>
          </p:cNvPr>
          <p:cNvSpPr/>
          <p:nvPr/>
        </p:nvSpPr>
        <p:spPr>
          <a:xfrm>
            <a:off x="6804248"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Inequalities</a:t>
            </a:r>
            <a:endParaRPr lang="en-GB" sz="1200" dirty="0">
              <a:solidFill>
                <a:schemeClr val="tx1"/>
              </a:solidFill>
              <a:latin typeface="Century Gothic" pitchFamily="34" charset="0"/>
            </a:endParaRPr>
          </a:p>
        </p:txBody>
      </p:sp>
      <p:sp>
        <p:nvSpPr>
          <p:cNvPr id="26" name="Rectangle 25">
            <a:hlinkClick r:id="rId22" action="ppaction://hlinksldjump"/>
          </p:cNvPr>
          <p:cNvSpPr/>
          <p:nvPr/>
        </p:nvSpPr>
        <p:spPr>
          <a:xfrm>
            <a:off x="611560"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Laws of Indices</a:t>
            </a:r>
            <a:endParaRPr lang="en-GB" sz="1200" dirty="0">
              <a:solidFill>
                <a:schemeClr val="tx1"/>
              </a:solidFill>
              <a:latin typeface="Century Gothic" pitchFamily="34" charset="0"/>
            </a:endParaRPr>
          </a:p>
        </p:txBody>
      </p:sp>
      <p:sp>
        <p:nvSpPr>
          <p:cNvPr id="27" name="Rectangle 26">
            <a:hlinkClick r:id="rId23" action="ppaction://hlinksldjump"/>
          </p:cNvPr>
          <p:cNvSpPr/>
          <p:nvPr/>
        </p:nvSpPr>
        <p:spPr>
          <a:xfrm>
            <a:off x="2195736"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Parallel and Perpendicular lines</a:t>
            </a:r>
            <a:endParaRPr lang="en-GB" sz="1200" dirty="0">
              <a:solidFill>
                <a:schemeClr val="tx1"/>
              </a:solidFill>
              <a:latin typeface="Century Gothic" pitchFamily="34" charset="0"/>
            </a:endParaRPr>
          </a:p>
        </p:txBody>
      </p:sp>
      <p:sp>
        <p:nvSpPr>
          <p:cNvPr id="28" name="Rectangle 27">
            <a:hlinkClick r:id="rId24" action="ppaction://hlinksldjump"/>
          </p:cNvPr>
          <p:cNvSpPr/>
          <p:nvPr/>
        </p:nvSpPr>
        <p:spPr>
          <a:xfrm>
            <a:off x="3707904"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Finding the Gradient</a:t>
            </a:r>
            <a:endParaRPr lang="en-GB" sz="1200" dirty="0">
              <a:solidFill>
                <a:schemeClr val="tx1"/>
              </a:solidFill>
              <a:latin typeface="Century Gothic" pitchFamily="34" charset="0"/>
            </a:endParaRPr>
          </a:p>
        </p:txBody>
      </p:sp>
      <p:sp>
        <p:nvSpPr>
          <p:cNvPr id="29" name="Rectangle 28">
            <a:hlinkClick r:id="rId25" action="ppaction://hlinksldjump"/>
          </p:cNvPr>
          <p:cNvSpPr/>
          <p:nvPr/>
        </p:nvSpPr>
        <p:spPr>
          <a:xfrm>
            <a:off x="5220072"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Writing Expressions</a:t>
            </a:r>
            <a:endParaRPr lang="en-GB" sz="1200" dirty="0">
              <a:solidFill>
                <a:schemeClr val="tx1"/>
              </a:solidFill>
              <a:latin typeface="Century Gothic" pitchFamily="34" charset="0"/>
            </a:endParaRPr>
          </a:p>
        </p:txBody>
      </p:sp>
      <p:sp>
        <p:nvSpPr>
          <p:cNvPr id="30" name="Rectangle 29">
            <a:hlinkClick r:id="rId26" action="ppaction://hlinksldjump"/>
          </p:cNvPr>
          <p:cNvSpPr/>
          <p:nvPr/>
        </p:nvSpPr>
        <p:spPr>
          <a:xfrm>
            <a:off x="6804248"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Y=m x + c</a:t>
            </a:r>
            <a:endParaRPr lang="en-GB" sz="12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Indirect Proportion</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1985" name="Rectangle 1"/>
          <p:cNvSpPr>
            <a:spLocks noChangeArrowheads="1"/>
          </p:cNvSpPr>
          <p:nvPr/>
        </p:nvSpPr>
        <p:spPr bwMode="auto">
          <a:xfrm>
            <a:off x="0" y="836712"/>
            <a:ext cx="42119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indirectly proportional to B and when A= 5    B=  6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indirectly proportional to B and when A=  7   B= 12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indirectly proportional to B and when A=  -4   B= 10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A=-0.5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4884757" y="908720"/>
            <a:ext cx="425924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If A is indirectly proportional to B and when A=  24   B= 0.5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-3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100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Fractions, Decimals and Percentages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47106" name="Picture 2"/>
          <p:cNvPicPr>
            <a:picLocks noChangeAspect="1" noChangeArrowheads="1"/>
          </p:cNvPicPr>
          <p:nvPr/>
        </p:nvPicPr>
        <p:blipFill>
          <a:blip r:embed="rId2" cstate="print"/>
          <a:srcRect l="25731" t="24235" r="29722" b="16704"/>
          <a:stretch>
            <a:fillRect/>
          </a:stretch>
        </p:blipFill>
        <p:spPr bwMode="auto">
          <a:xfrm>
            <a:off x="1043608" y="764703"/>
            <a:ext cx="6912768" cy="51528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Limits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145" name="Rectangle 1"/>
          <p:cNvSpPr>
            <a:spLocks noChangeArrowheads="1"/>
          </p:cNvSpPr>
          <p:nvPr/>
        </p:nvSpPr>
        <p:spPr bwMode="auto">
          <a:xfrm>
            <a:off x="179512" y="764704"/>
            <a:ext cx="3131840" cy="5047536"/>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numbers have been rounded to the nearest 10, write down the largest and smallest values they could be: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numbers have been rounded to the nearest whole number, write down the upper and lower limits: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lengths have been rounded to the nearest 10</a:t>
            </a:r>
            <a:r>
              <a:rPr kumimoji="0" lang="en-GB" sz="1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a cm, write the upper and lower limits: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21.7cm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35.8cm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52.1cm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80.4cm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3707904" y="764704"/>
            <a:ext cx="5076056" cy="4939814"/>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 field is 100m wide and 120m long, both lengths have been rounded to the nearest metre.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Find the perimeter and area of the field if these measurements are accurate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 Find the largest and smallest possible perimeter</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 Find the largest and smallest possible area.</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GB" sz="1400" b="1" dirty="0" smtClean="0">
                <a:latin typeface="Calibri" pitchFamily="34" charset="0"/>
                <a:ea typeface="Calibri" pitchFamily="34" charset="0"/>
                <a:cs typeface="Times New Roman" pitchFamily="18" charset="0"/>
              </a:rPr>
              <a:t>5)</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rectangle has it’s area rounded to the nearest whole number, it becomes 40cm</a:t>
            </a:r>
            <a:r>
              <a:rPr kumimoji="0" lang="en-GB" sz="1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One side of the rectangle is exactly 10cm; find the maximum and minimum lengths the other length could have.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Two lengths of wood are stuck together and their combined length is rounded to the nearest mm and it is 14.9cm, one length is rounded to the nearest mm and is 7.1cm.  Find the minimum and maximum length of the other length.</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600" dirty="0" smtClean="0">
                <a:latin typeface="Century Gothic" pitchFamily="34" charset="0"/>
              </a:rPr>
              <a:t>Multiples</a:t>
            </a:r>
            <a:endParaRPr lang="en-GB" sz="32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121" name="Rectangle 1"/>
          <p:cNvSpPr>
            <a:spLocks noChangeArrowheads="1"/>
          </p:cNvSpPr>
          <p:nvPr/>
        </p:nvSpPr>
        <p:spPr bwMode="auto">
          <a:xfrm>
            <a:off x="179512" y="764704"/>
            <a:ext cx="3044551" cy="41242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List the first 5 multiples of:</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What is the: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12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10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13</a:t>
            </a:r>
          </a:p>
          <a:p>
            <a:pPr marL="342900" marR="0" lvl="0" indent="-342900" algn="l" defTabSz="914400" rtl="0" eaLnBrk="0" fontAlgn="base" latinLnBrk="0" hangingPunct="0">
              <a:lnSpc>
                <a:spcPct val="100000"/>
              </a:lnSpc>
              <a:spcBef>
                <a:spcPct val="0"/>
              </a:spcBef>
              <a:spcAft>
                <a:spcPct val="0"/>
              </a:spcAft>
              <a:buClrTx/>
              <a:buSzTx/>
              <a:tabLst/>
            </a:pPr>
            <a:endParaRPr lang="en-GB" sz="1400" b="1" dirty="0" smtClean="0">
              <a:latin typeface="Calibri" pitchFamily="34" charset="0"/>
              <a:cs typeface="Times New Roman" pitchFamily="18" charset="0"/>
            </a:endParaRPr>
          </a:p>
        </p:txBody>
      </p:sp>
      <p:sp>
        <p:nvSpPr>
          <p:cNvPr id="7" name="Rectangle 1"/>
          <p:cNvSpPr>
            <a:spLocks noChangeArrowheads="1"/>
          </p:cNvSpPr>
          <p:nvPr/>
        </p:nvSpPr>
        <p:spPr bwMode="auto">
          <a:xfrm>
            <a:off x="4507036" y="322203"/>
            <a:ext cx="3249672"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tabLst/>
            </a:pPr>
            <a:endParaRPr lang="en-GB" b="1" dirty="0" smtClean="0">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   List 3 numbers which are in:</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and 4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and 5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and 4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and 2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and 10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4519232" y="2708920"/>
            <a:ext cx="4373248" cy="44319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en-GB"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What is the lowest common multiple of:</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and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and 8</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and 8</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and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and 6</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n-GB"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is the lowest common multiple of:</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and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and 12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and 10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and 21</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and 70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0" indent="-914400" algn="l" defTabSz="914400" rtl="0" eaLnBrk="0" fontAlgn="base" latinLnBrk="0" hangingPunct="0">
              <a:lnSpc>
                <a:spcPct val="100000"/>
              </a:lnSpc>
              <a:spcBef>
                <a:spcPct val="0"/>
              </a:spcBef>
              <a:spcAft>
                <a:spcPct val="0"/>
              </a:spcAft>
              <a:buClrTx/>
              <a:buSzTx/>
              <a:buFont typeface="+mj-lt"/>
              <a:buAutoNum type="arabicPeriod"/>
              <a:tabLst/>
            </a:pP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Multiplying and dividing fractions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9217" name="Picture 1"/>
          <p:cNvPicPr>
            <a:picLocks noChangeAspect="1" noChangeArrowheads="1"/>
          </p:cNvPicPr>
          <p:nvPr/>
        </p:nvPicPr>
        <p:blipFill>
          <a:blip r:embed="rId2" cstate="print"/>
          <a:srcRect l="24071" t="26203" r="27227" b="13751"/>
          <a:stretch>
            <a:fillRect/>
          </a:stretch>
        </p:blipFill>
        <p:spPr bwMode="auto">
          <a:xfrm>
            <a:off x="899592" y="836712"/>
            <a:ext cx="7063867" cy="489654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71400"/>
            <a:ext cx="8229600" cy="1143000"/>
          </a:xfrm>
        </p:spPr>
        <p:txBody>
          <a:bodyPr>
            <a:noAutofit/>
          </a:bodyPr>
          <a:lstStyle/>
          <a:p>
            <a:r>
              <a:rPr lang="en-GB" sz="3200" dirty="0" smtClean="0">
                <a:latin typeface="Century Gothic" pitchFamily="34" charset="0"/>
              </a:rPr>
              <a:t>Multiplying and dividing decimals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6" name="Table 5"/>
          <p:cNvGraphicFramePr>
            <a:graphicFrameLocks noGrp="1"/>
          </p:cNvGraphicFramePr>
          <p:nvPr/>
        </p:nvGraphicFramePr>
        <p:xfrm>
          <a:off x="1043608" y="1052736"/>
          <a:ext cx="2232249" cy="4837176"/>
        </p:xfrm>
        <a:graphic>
          <a:graphicData uri="http://schemas.openxmlformats.org/drawingml/2006/table">
            <a:tbl>
              <a:tblPr/>
              <a:tblGrid>
                <a:gridCol w="229394"/>
                <a:gridCol w="321044"/>
                <a:gridCol w="596223"/>
                <a:gridCol w="229394"/>
                <a:gridCol w="626800"/>
                <a:gridCol w="229394"/>
              </a:tblGrid>
              <a:tr h="201685">
                <a:tc>
                  <a:txBody>
                    <a:bodyPr/>
                    <a:lstStyle/>
                    <a:p>
                      <a:pPr algn="r">
                        <a:lnSpc>
                          <a:spcPct val="115000"/>
                        </a:lnSpc>
                        <a:spcAft>
                          <a:spcPts val="0"/>
                        </a:spcAft>
                      </a:pPr>
                      <a:r>
                        <a:rPr lang="en-GB" sz="1200" b="1" dirty="0">
                          <a:solidFill>
                            <a:srgbClr val="000000"/>
                          </a:solidFill>
                          <a:latin typeface="Comic Sans MS"/>
                          <a:ea typeface="Times New Roman"/>
                          <a:cs typeface="Times New Roman"/>
                        </a:rPr>
                        <a:t>1</a:t>
                      </a:r>
                      <a:endParaRPr lang="en-GB" sz="1200" dirty="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0.8</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latin typeface="Comic Sans MS"/>
                          <a:ea typeface="Times New Roman"/>
                          <a:cs typeface="Times New Roman"/>
                        </a:rPr>
                        <a:t>0.3</a:t>
                      </a:r>
                      <a:endParaRPr lang="en-GB" sz="1200" dirty="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r>
              <a:tr h="201685">
                <a:tc>
                  <a:txBody>
                    <a:bodyPr/>
                    <a:lstStyle/>
                    <a:p>
                      <a:pPr algn="r">
                        <a:lnSpc>
                          <a:spcPct val="115000"/>
                        </a:lnSpc>
                        <a:spcAft>
                          <a:spcPts val="0"/>
                        </a:spcAft>
                      </a:pPr>
                      <a:r>
                        <a:rPr lang="en-GB" sz="1200" b="1">
                          <a:solidFill>
                            <a:srgbClr val="000000"/>
                          </a:solidFill>
                          <a:latin typeface="Comic Sans MS"/>
                          <a:ea typeface="Times New Roman"/>
                          <a:cs typeface="Times New Roman"/>
                        </a:rPr>
                        <a:t>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0.8</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0.9</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0.9</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r>
              <a:tr h="201685">
                <a:tc>
                  <a:txBody>
                    <a:bodyPr/>
                    <a:lstStyle/>
                    <a:p>
                      <a:pPr algn="r">
                        <a:lnSpc>
                          <a:spcPct val="115000"/>
                        </a:lnSpc>
                        <a:spcAft>
                          <a:spcPts val="0"/>
                        </a:spcAft>
                      </a:pPr>
                      <a:r>
                        <a:rPr lang="en-GB" sz="1200" b="1">
                          <a:solidFill>
                            <a:srgbClr val="000000"/>
                          </a:solidFill>
                          <a:latin typeface="Comic Sans MS"/>
                          <a:ea typeface="Times New Roman"/>
                          <a:cs typeface="Times New Roman"/>
                        </a:rPr>
                        <a:t>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1.9</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r>
              <a:tr h="201685">
                <a:tc>
                  <a:txBody>
                    <a:bodyPr/>
                    <a:lstStyle/>
                    <a:p>
                      <a:pPr algn="r">
                        <a:lnSpc>
                          <a:spcPct val="115000"/>
                        </a:lnSpc>
                        <a:spcAft>
                          <a:spcPts val="0"/>
                        </a:spcAft>
                      </a:pPr>
                      <a:r>
                        <a:rPr lang="en-GB" sz="1200" b="1">
                          <a:solidFill>
                            <a:srgbClr val="000000"/>
                          </a:solidFill>
                          <a:latin typeface="Comic Sans MS"/>
                          <a:ea typeface="Times New Roman"/>
                          <a:cs typeface="Times New Roman"/>
                        </a:rPr>
                        <a:t>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5.4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5.2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0.97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8.3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4.6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8.2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dirty="0">
                          <a:solidFill>
                            <a:srgbClr val="000000"/>
                          </a:solidFill>
                          <a:latin typeface="Comic Sans MS"/>
                          <a:ea typeface="Times New Roman"/>
                          <a:cs typeface="Times New Roman"/>
                        </a:rPr>
                        <a:t>=</a:t>
                      </a:r>
                      <a:endParaRPr lang="en-GB" sz="1200" dirty="0">
                        <a:latin typeface="Calibri"/>
                        <a:ea typeface="Calibri"/>
                        <a:cs typeface="Times New Roman"/>
                      </a:endParaRPr>
                    </a:p>
                  </a:txBody>
                  <a:tcPr marL="35873" marR="35873" marT="0" marB="0" anchor="b">
                    <a:lnL>
                      <a:noFill/>
                    </a:lnL>
                    <a:lnR>
                      <a:noFill/>
                    </a:lnR>
                    <a:lnT>
                      <a:noFill/>
                    </a:lnT>
                    <a:lnB>
                      <a:noFill/>
                    </a:lnB>
                  </a:tcPr>
                </a:tc>
              </a:tr>
            </a:tbl>
          </a:graphicData>
        </a:graphic>
      </p:graphicFrame>
      <p:sp>
        <p:nvSpPr>
          <p:cNvPr id="3073" name="Rectangle 1"/>
          <p:cNvSpPr>
            <a:spLocks noChangeArrowheads="1"/>
          </p:cNvSpPr>
          <p:nvPr/>
        </p:nvSpPr>
        <p:spPr bwMode="auto">
          <a:xfrm>
            <a:off x="1257375" y="618456"/>
            <a:ext cx="18036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Multiplying</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4067944" y="802746"/>
            <a:ext cx="482453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Dividing</a:t>
            </a:r>
          </a:p>
          <a:p>
            <a:pPr marL="0" marR="0" lvl="0" indent="0" algn="l" defTabSz="914400" rtl="0" eaLnBrk="1" fontAlgn="base" latinLnBrk="0" hangingPunct="1">
              <a:lnSpc>
                <a:spcPct val="100000"/>
              </a:lnSpc>
              <a:spcBef>
                <a:spcPct val="0"/>
              </a:spcBef>
              <a:spcAft>
                <a:spcPct val="0"/>
              </a:spcAft>
              <a:buClrTx/>
              <a:buSzTx/>
              <a:buFontTx/>
              <a:buNone/>
              <a:tabLst/>
            </a:pPr>
            <a:r>
              <a:rPr lang="en-GB" sz="1600" b="1" dirty="0" smtClean="0">
                <a:latin typeface="Century Gothic" pitchFamily="34" charset="0"/>
                <a:cs typeface="Times New Roman" pitchFamily="18" charset="0"/>
              </a:rPr>
              <a:t>1</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 ÷ 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4.8 ÷ 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7.2 ÷ 9</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 ÷ 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 ÷ 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lang="en-GB" sz="1400" b="1" dirty="0" smtClean="0">
                <a:latin typeface="Calibri" pitchFamily="34" charset="0"/>
                <a:ea typeface="Calibri" pitchFamily="34" charset="0"/>
                <a:cs typeface="Times New Roman" pitchFamily="18" charset="0"/>
              </a:rPr>
              <a:t>2</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 ÷ 0.3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4.9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2.8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1.65 ÷ 0.15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 0.12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27.3 ÷ 1.3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0.03 ÷ 0.005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0.99 ÷ 0.0009</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Ordering Fractions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9681" t="46875" r="71502" b="14735"/>
          <a:stretch>
            <a:fillRect/>
          </a:stretch>
        </p:blipFill>
        <p:spPr bwMode="auto">
          <a:xfrm>
            <a:off x="2267744" y="908720"/>
            <a:ext cx="4320480" cy="495584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Ordering Decimals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049" name="Rectangle 1"/>
          <p:cNvSpPr>
            <a:spLocks noChangeArrowheads="1"/>
          </p:cNvSpPr>
          <p:nvPr/>
        </p:nvSpPr>
        <p:spPr bwMode="auto">
          <a:xfrm>
            <a:off x="0" y="785610"/>
            <a:ext cx="349187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each pair of numbers say which is bigger by adding &gt; or &lt;.</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0.2	0.7</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		0.1</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0.7		0.9</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		0.4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0.6		0.3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0.24	0.2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0.3		0.39</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0.4		0.35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0.9		0.85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0.22	0.3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Try these:</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0.04	0.05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0.02	0.09</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0.12	0.02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0.04	0.23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0.4		0.04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3887416" y="1556792"/>
            <a:ext cx="52565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pPr>
            <a:r>
              <a:rPr lang="en-GB" sz="1600" b="1" dirty="0" smtClean="0">
                <a:latin typeface="Calibri" pitchFamily="34" charset="0"/>
                <a:ea typeface="Calibri" pitchFamily="34" charset="0"/>
                <a:cs typeface="Times New Roman" pitchFamily="18" charset="0"/>
              </a:rPr>
              <a:t>3.   These are trickier:</a:t>
            </a:r>
            <a:endParaRPr lang="en-GB" sz="1600" dirty="0" smtClean="0">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lang="en-GB" sz="1600" b="1" dirty="0" smtClean="0">
                <a:latin typeface="Calibri" pitchFamily="34" charset="0"/>
                <a:ea typeface="Calibri" pitchFamily="34" charset="0"/>
                <a:cs typeface="Times New Roman" pitchFamily="18" charset="0"/>
              </a:rPr>
              <a:t>2.34	0.09</a:t>
            </a:r>
            <a:endParaRPr lang="en-GB" sz="1600" dirty="0" smtClean="0">
              <a:latin typeface="Arial" pitchFamily="34" charset="0"/>
              <a:cs typeface="Arial" pitchFamily="34" charset="0"/>
            </a:endParaRPr>
          </a:p>
          <a:p>
            <a:pPr lvl="1" eaLnBrk="0" fontAlgn="base" hangingPunct="0">
              <a:spcBef>
                <a:spcPct val="0"/>
              </a:spcBef>
              <a:spcAft>
                <a:spcPct val="0"/>
              </a:spcAft>
              <a:buFontTx/>
              <a:buAutoNum type="alphaLcParenR"/>
            </a:pPr>
            <a:r>
              <a:rPr lang="en-GB" sz="1600" b="1" dirty="0" smtClean="0">
                <a:latin typeface="Calibri" pitchFamily="34" charset="0"/>
                <a:ea typeface="Calibri" pitchFamily="34" charset="0"/>
                <a:cs typeface="Times New Roman" pitchFamily="18" charset="0"/>
              </a:rPr>
              <a:t>4.49	4.0003</a:t>
            </a:r>
            <a:endParaRPr lang="en-GB" sz="1600" dirty="0" smtClean="0">
              <a:latin typeface="Arial" pitchFamily="34" charset="0"/>
              <a:cs typeface="Arial" pitchFamily="34" charset="0"/>
            </a:endParaRPr>
          </a:p>
          <a:p>
            <a:pPr lvl="1" eaLnBrk="0" fontAlgn="base" hangingPunct="0">
              <a:spcBef>
                <a:spcPct val="0"/>
              </a:spcBef>
              <a:spcAft>
                <a:spcPct val="0"/>
              </a:spcAft>
              <a:buFontTx/>
              <a:buAutoNum type="alphaLcParenR"/>
            </a:pPr>
            <a:r>
              <a:rPr lang="en-GB" sz="1600" b="1" dirty="0" smtClean="0">
                <a:latin typeface="Calibri" pitchFamily="34" charset="0"/>
                <a:ea typeface="Calibri" pitchFamily="34" charset="0"/>
                <a:cs typeface="Times New Roman" pitchFamily="18" charset="0"/>
              </a:rPr>
              <a:t>5.01	5.1</a:t>
            </a:r>
            <a:endParaRPr lang="en-GB" sz="1600" dirty="0" smtClean="0">
              <a:latin typeface="Arial" pitchFamily="34" charset="0"/>
              <a:cs typeface="Arial" pitchFamily="34" charset="0"/>
            </a:endParaRPr>
          </a:p>
          <a:p>
            <a:pPr lvl="1" eaLnBrk="0" fontAlgn="base" hangingPunct="0">
              <a:spcBef>
                <a:spcPct val="0"/>
              </a:spcBef>
              <a:spcAft>
                <a:spcPct val="0"/>
              </a:spcAft>
              <a:buFontTx/>
              <a:buAutoNum type="alphaLcParenR"/>
            </a:pPr>
            <a:r>
              <a:rPr lang="en-GB" sz="1600" b="1" dirty="0" smtClean="0">
                <a:latin typeface="Calibri" pitchFamily="34" charset="0"/>
                <a:ea typeface="Calibri" pitchFamily="34" charset="0"/>
                <a:cs typeface="Times New Roman" pitchFamily="18" charset="0"/>
              </a:rPr>
              <a:t>6.32	6.325</a:t>
            </a:r>
            <a:endParaRPr lang="en-GB" sz="1600" dirty="0" smtClean="0">
              <a:latin typeface="Arial" pitchFamily="34" charset="0"/>
              <a:cs typeface="Arial" pitchFamily="34" charset="0"/>
            </a:endParaRPr>
          </a:p>
          <a:p>
            <a:pPr lvl="1" eaLnBrk="0" fontAlgn="base" hangingPunct="0">
              <a:spcBef>
                <a:spcPct val="0"/>
              </a:spcBef>
              <a:spcAft>
                <a:spcPct val="0"/>
              </a:spcAft>
              <a:buFontTx/>
              <a:buAutoNum type="alphaLcParenR"/>
            </a:pPr>
            <a:r>
              <a:rPr lang="en-GB" sz="1600" b="1" dirty="0" smtClean="0">
                <a:latin typeface="Calibri" pitchFamily="34" charset="0"/>
                <a:ea typeface="Calibri" pitchFamily="34" charset="0"/>
                <a:cs typeface="Times New Roman" pitchFamily="18" charset="0"/>
              </a:rPr>
              <a:t>7.436	7.43</a:t>
            </a:r>
            <a:endParaRPr lang="en-GB" sz="1600" dirty="0" smtClean="0">
              <a:latin typeface="Arial" pitchFamily="34" charset="0"/>
              <a:cs typeface="Arial" pitchFamily="34" charset="0"/>
            </a:endParaRPr>
          </a:p>
          <a:p>
            <a:pPr lvl="1" eaLnBrk="0" fontAlgn="base" hangingPunct="0">
              <a:spcBef>
                <a:spcPct val="0"/>
              </a:spcBef>
              <a:spcAft>
                <a:spcPct val="0"/>
              </a:spcAft>
              <a:buFontTx/>
              <a:buAutoNum type="alphaLcParenR"/>
            </a:pPr>
            <a:r>
              <a:rPr lang="en-GB" sz="1600" b="1" dirty="0" smtClean="0">
                <a:latin typeface="Calibri" pitchFamily="34" charset="0"/>
                <a:ea typeface="Calibri" pitchFamily="34" charset="0"/>
                <a:cs typeface="Times New Roman" pitchFamily="18" charset="0"/>
              </a:rPr>
              <a:t>8.35	8.345</a:t>
            </a:r>
            <a:endParaRPr lang="en-GB"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Put these decimals in ascending order (smallest to biggest):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0.2	0.3	0.15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0.7	0.64	0.072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0.85	0.9	0.425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 0.734	         0.7345		0.7335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 6.234	       6.009	6.4</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Percentage Increase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121" name="Rectangle 1"/>
          <p:cNvSpPr>
            <a:spLocks noChangeArrowheads="1"/>
          </p:cNvSpPr>
          <p:nvPr/>
        </p:nvSpPr>
        <p:spPr bwMode="auto">
          <a:xfrm>
            <a:off x="0" y="759768"/>
            <a:ext cx="4932040" cy="526297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Explain how you would use a calculator to increase an amount by a given percent.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Increase the following amounts by 42%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TV costs £120, how much will it cost if its price is increased by:</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99.9%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Simon puts £70 in a bank, each year the money in his bank increase by 5.5%, how much does he have in: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year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years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years?</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4932040" y="836712"/>
            <a:ext cx="4211960" cy="526297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Explain how you would use a calculator to decrease an amount by a given percent.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Decrease the following amounts by 28%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TV costs £120, how much will it cost if its price is decreased by: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73.5%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car bought for £6, 500 depreciates in value by 12.5% each year, how much will it be worth after: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year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years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years?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Rounding to Significant Figures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4097" name="Picture 1"/>
          <p:cNvPicPr>
            <a:picLocks noChangeAspect="1" noChangeArrowheads="1"/>
          </p:cNvPicPr>
          <p:nvPr/>
        </p:nvPicPr>
        <p:blipFill>
          <a:blip r:embed="rId2" cstate="print"/>
          <a:srcRect l="26284" t="34078" r="31655" b="16704"/>
          <a:stretch>
            <a:fillRect/>
          </a:stretch>
        </p:blipFill>
        <p:spPr bwMode="auto">
          <a:xfrm>
            <a:off x="611560" y="808288"/>
            <a:ext cx="7704856" cy="506898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rmAutofit/>
          </a:bodyPr>
          <a:lstStyle/>
          <a:p>
            <a:r>
              <a:rPr lang="en-GB" sz="6000" dirty="0" smtClean="0">
                <a:latin typeface="Century Gothic" pitchFamily="34" charset="0"/>
              </a:rPr>
              <a:t>Shape Mains</a:t>
            </a:r>
            <a:endParaRPr lang="en-GB" sz="6000"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 name="Rectangle 5">
            <a:hlinkClick r:id="rId3" action="ppaction://hlinksldjump"/>
          </p:cNvPr>
          <p:cNvSpPr/>
          <p:nvPr/>
        </p:nvSpPr>
        <p:spPr>
          <a:xfrm>
            <a:off x="611560" y="13407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Area of Circles</a:t>
            </a:r>
            <a:endParaRPr lang="en-GB" sz="1200" dirty="0">
              <a:solidFill>
                <a:schemeClr val="tx1"/>
              </a:solidFill>
              <a:latin typeface="Century Gothic" pitchFamily="34" charset="0"/>
            </a:endParaRPr>
          </a:p>
        </p:txBody>
      </p:sp>
      <p:sp>
        <p:nvSpPr>
          <p:cNvPr id="7" name="Rectangle 6">
            <a:hlinkClick r:id="rId4" action="ppaction://hlinksldjump"/>
          </p:cNvPr>
          <p:cNvSpPr/>
          <p:nvPr/>
        </p:nvSpPr>
        <p:spPr>
          <a:xfrm>
            <a:off x="2195736" y="13407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Century Gothic" pitchFamily="34" charset="0"/>
              </a:rPr>
              <a:t>Circumference</a:t>
            </a:r>
            <a:endParaRPr lang="en-GB" sz="1100" dirty="0">
              <a:solidFill>
                <a:schemeClr val="tx1"/>
              </a:solidFill>
              <a:latin typeface="Century Gothic" pitchFamily="34" charset="0"/>
            </a:endParaRPr>
          </a:p>
        </p:txBody>
      </p:sp>
      <p:sp>
        <p:nvSpPr>
          <p:cNvPr id="8" name="Rectangle 7">
            <a:hlinkClick r:id="rId5" action="ppaction://hlinksldjump"/>
          </p:cNvPr>
          <p:cNvSpPr/>
          <p:nvPr/>
        </p:nvSpPr>
        <p:spPr>
          <a:xfrm>
            <a:off x="3707904" y="13407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Area of triangles</a:t>
            </a:r>
            <a:endParaRPr lang="en-GB" sz="1200" dirty="0">
              <a:solidFill>
                <a:schemeClr val="tx1"/>
              </a:solidFill>
              <a:latin typeface="Century Gothic" pitchFamily="34" charset="0"/>
            </a:endParaRPr>
          </a:p>
        </p:txBody>
      </p:sp>
      <p:sp>
        <p:nvSpPr>
          <p:cNvPr id="9" name="Rectangle 8">
            <a:hlinkClick r:id="rId6" action="ppaction://hlinksldjump"/>
          </p:cNvPr>
          <p:cNvSpPr/>
          <p:nvPr/>
        </p:nvSpPr>
        <p:spPr>
          <a:xfrm>
            <a:off x="5220072" y="13407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Circle theory 1</a:t>
            </a:r>
            <a:endParaRPr lang="en-GB" sz="1200" dirty="0">
              <a:solidFill>
                <a:schemeClr val="tx1"/>
              </a:solidFill>
              <a:latin typeface="Century Gothic" pitchFamily="34" charset="0"/>
            </a:endParaRPr>
          </a:p>
        </p:txBody>
      </p:sp>
      <p:sp>
        <p:nvSpPr>
          <p:cNvPr id="10" name="Rectangle 9">
            <a:hlinkClick r:id="rId7" action="ppaction://hlinksldjump"/>
          </p:cNvPr>
          <p:cNvSpPr/>
          <p:nvPr/>
        </p:nvSpPr>
        <p:spPr>
          <a:xfrm>
            <a:off x="6804248" y="13407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Circle theory 2</a:t>
            </a:r>
            <a:endParaRPr lang="en-GB" sz="1200" dirty="0">
              <a:solidFill>
                <a:schemeClr val="tx1"/>
              </a:solidFill>
              <a:latin typeface="Century Gothic" pitchFamily="34" charset="0"/>
            </a:endParaRPr>
          </a:p>
        </p:txBody>
      </p:sp>
      <p:sp>
        <p:nvSpPr>
          <p:cNvPr id="11" name="Rectangle 10">
            <a:hlinkClick r:id="rId8" action="ppaction://hlinksldjump"/>
          </p:cNvPr>
          <p:cNvSpPr/>
          <p:nvPr/>
        </p:nvSpPr>
        <p:spPr>
          <a:xfrm>
            <a:off x="611560" y="2204864"/>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Construction</a:t>
            </a:r>
            <a:endParaRPr lang="en-GB" sz="1200" dirty="0">
              <a:solidFill>
                <a:schemeClr val="tx1"/>
              </a:solidFill>
              <a:latin typeface="Century Gothic" pitchFamily="34" charset="0"/>
            </a:endParaRPr>
          </a:p>
        </p:txBody>
      </p:sp>
      <p:sp>
        <p:nvSpPr>
          <p:cNvPr id="12" name="Rectangle 11">
            <a:hlinkClick r:id="rId9" action="ppaction://hlinksldjump"/>
          </p:cNvPr>
          <p:cNvSpPr/>
          <p:nvPr/>
        </p:nvSpPr>
        <p:spPr>
          <a:xfrm>
            <a:off x="2195736" y="2204864"/>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Sin and Cos</a:t>
            </a:r>
            <a:endParaRPr lang="en-GB" sz="1200" dirty="0">
              <a:solidFill>
                <a:schemeClr val="tx1"/>
              </a:solidFill>
              <a:latin typeface="Century Gothic" pitchFamily="34" charset="0"/>
            </a:endParaRPr>
          </a:p>
        </p:txBody>
      </p:sp>
      <p:sp>
        <p:nvSpPr>
          <p:cNvPr id="13" name="Rectangle 12">
            <a:hlinkClick r:id="" action="ppaction://noaction"/>
          </p:cNvPr>
          <p:cNvSpPr/>
          <p:nvPr/>
        </p:nvSpPr>
        <p:spPr>
          <a:xfrm>
            <a:off x="3707904" y="2204864"/>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Sin, cos and tan </a:t>
            </a:r>
            <a:endParaRPr lang="en-GB" sz="1200" dirty="0">
              <a:solidFill>
                <a:schemeClr val="tx1"/>
              </a:solidFill>
              <a:latin typeface="Century Gothic" pitchFamily="34" charset="0"/>
            </a:endParaRPr>
          </a:p>
        </p:txBody>
      </p:sp>
      <p:sp>
        <p:nvSpPr>
          <p:cNvPr id="14" name="Rectangle 13">
            <a:hlinkClick r:id="" action="ppaction://noaction"/>
          </p:cNvPr>
          <p:cNvSpPr/>
          <p:nvPr/>
        </p:nvSpPr>
        <p:spPr>
          <a:xfrm>
            <a:off x="5220072" y="2204864"/>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Sin, cos and tan 2</a:t>
            </a:r>
            <a:endParaRPr lang="en-GB" sz="1200" dirty="0">
              <a:solidFill>
                <a:schemeClr val="tx1"/>
              </a:solidFill>
              <a:latin typeface="Century Gothic" pitchFamily="34" charset="0"/>
            </a:endParaRPr>
          </a:p>
        </p:txBody>
      </p:sp>
      <p:sp>
        <p:nvSpPr>
          <p:cNvPr id="15" name="Rectangle 14">
            <a:hlinkClick r:id="rId10" action="ppaction://hlinksldjump"/>
          </p:cNvPr>
          <p:cNvSpPr/>
          <p:nvPr/>
        </p:nvSpPr>
        <p:spPr>
          <a:xfrm>
            <a:off x="6804248" y="2204864"/>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Sine rule</a:t>
            </a:r>
            <a:endParaRPr lang="en-GB" sz="1200" dirty="0">
              <a:solidFill>
                <a:schemeClr val="tx1"/>
              </a:solidFill>
              <a:latin typeface="Century Gothic" pitchFamily="34" charset="0"/>
            </a:endParaRPr>
          </a:p>
        </p:txBody>
      </p:sp>
      <p:sp>
        <p:nvSpPr>
          <p:cNvPr id="16" name="Rectangle 15">
            <a:hlinkClick r:id="rId11" action="ppaction://hlinksldjump"/>
          </p:cNvPr>
          <p:cNvSpPr/>
          <p:nvPr/>
        </p:nvSpPr>
        <p:spPr>
          <a:xfrm>
            <a:off x="611560" y="31409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Cosine rule</a:t>
            </a:r>
            <a:endParaRPr lang="en-GB" sz="1200" dirty="0">
              <a:solidFill>
                <a:schemeClr val="tx1"/>
              </a:solidFill>
              <a:latin typeface="Century Gothic" pitchFamily="34" charset="0"/>
            </a:endParaRPr>
          </a:p>
        </p:txBody>
      </p:sp>
      <p:sp>
        <p:nvSpPr>
          <p:cNvPr id="17" name="Rectangle 16">
            <a:hlinkClick r:id="rId12" action="ppaction://hlinksldjump"/>
          </p:cNvPr>
          <p:cNvSpPr/>
          <p:nvPr/>
        </p:nvSpPr>
        <p:spPr>
          <a:xfrm>
            <a:off x="2195736" y="31409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Sine and cosine rules</a:t>
            </a:r>
            <a:endParaRPr lang="en-GB" sz="1200" dirty="0">
              <a:solidFill>
                <a:schemeClr val="tx1"/>
              </a:solidFill>
              <a:latin typeface="Century Gothic" pitchFamily="34" charset="0"/>
            </a:endParaRPr>
          </a:p>
        </p:txBody>
      </p:sp>
      <p:sp>
        <p:nvSpPr>
          <p:cNvPr id="18" name="Rectangle 17">
            <a:hlinkClick r:id="rId13" action="ppaction://hlinksldjump"/>
          </p:cNvPr>
          <p:cNvSpPr/>
          <p:nvPr/>
        </p:nvSpPr>
        <p:spPr>
          <a:xfrm>
            <a:off x="3707904" y="31409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Trig- missing angles</a:t>
            </a:r>
            <a:endParaRPr lang="en-GB" sz="1200" dirty="0">
              <a:solidFill>
                <a:schemeClr val="tx1"/>
              </a:solidFill>
              <a:latin typeface="Century Gothic" pitchFamily="34" charset="0"/>
            </a:endParaRPr>
          </a:p>
        </p:txBody>
      </p:sp>
      <p:sp>
        <p:nvSpPr>
          <p:cNvPr id="19" name="Rectangle 18">
            <a:hlinkClick r:id="rId14" action="ppaction://hlinksldjump"/>
          </p:cNvPr>
          <p:cNvSpPr/>
          <p:nvPr/>
        </p:nvSpPr>
        <p:spPr>
          <a:xfrm>
            <a:off x="5220072" y="31409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Pythagoras</a:t>
            </a:r>
            <a:endParaRPr lang="en-GB" sz="1200" dirty="0">
              <a:solidFill>
                <a:schemeClr val="tx1"/>
              </a:solidFill>
              <a:latin typeface="Century Gothic" pitchFamily="34" charset="0"/>
            </a:endParaRPr>
          </a:p>
        </p:txBody>
      </p:sp>
      <p:sp>
        <p:nvSpPr>
          <p:cNvPr id="20" name="Rectangle 19">
            <a:hlinkClick r:id="rId15" action="ppaction://hlinksldjump"/>
          </p:cNvPr>
          <p:cNvSpPr/>
          <p:nvPr/>
        </p:nvSpPr>
        <p:spPr>
          <a:xfrm>
            <a:off x="6804248" y="31409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Angles on a straight line</a:t>
            </a:r>
            <a:endParaRPr lang="en-GB" sz="1200" dirty="0">
              <a:solidFill>
                <a:schemeClr val="tx1"/>
              </a:solidFill>
              <a:latin typeface="Century Gothic" pitchFamily="34" charset="0"/>
            </a:endParaRPr>
          </a:p>
        </p:txBody>
      </p:sp>
      <p:sp>
        <p:nvSpPr>
          <p:cNvPr id="21" name="Rectangle 20">
            <a:hlinkClick r:id="rId16" action="ppaction://hlinksldjump"/>
          </p:cNvPr>
          <p:cNvSpPr/>
          <p:nvPr/>
        </p:nvSpPr>
        <p:spPr>
          <a:xfrm>
            <a:off x="611560" y="4077072"/>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Angles on parallel lines</a:t>
            </a:r>
            <a:endParaRPr lang="en-GB" sz="1200" dirty="0">
              <a:solidFill>
                <a:schemeClr val="tx1"/>
              </a:solidFill>
              <a:latin typeface="Century Gothic" pitchFamily="34" charset="0"/>
            </a:endParaRPr>
          </a:p>
        </p:txBody>
      </p:sp>
      <p:sp>
        <p:nvSpPr>
          <p:cNvPr id="22" name="Rectangle 21">
            <a:hlinkClick r:id="rId17" action="ppaction://hlinksldjump"/>
          </p:cNvPr>
          <p:cNvSpPr/>
          <p:nvPr/>
        </p:nvSpPr>
        <p:spPr>
          <a:xfrm>
            <a:off x="2195736" y="4077072"/>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Angles in a triangle</a:t>
            </a:r>
            <a:endParaRPr lang="en-GB" sz="1200" dirty="0">
              <a:solidFill>
                <a:schemeClr val="tx1"/>
              </a:solidFill>
              <a:latin typeface="Century Gothic" pitchFamily="34" charset="0"/>
            </a:endParaRPr>
          </a:p>
        </p:txBody>
      </p:sp>
      <p:sp>
        <p:nvSpPr>
          <p:cNvPr id="23" name="Rectangle 22">
            <a:hlinkClick r:id="rId18" action="ppaction://hlinksldjump"/>
          </p:cNvPr>
          <p:cNvSpPr/>
          <p:nvPr/>
        </p:nvSpPr>
        <p:spPr>
          <a:xfrm>
            <a:off x="3707904" y="4077072"/>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Plans and Elevations</a:t>
            </a:r>
            <a:endParaRPr lang="en-GB" sz="1200" dirty="0">
              <a:solidFill>
                <a:schemeClr val="tx1"/>
              </a:solidFill>
              <a:latin typeface="Century Gothic" pitchFamily="34" charset="0"/>
            </a:endParaRPr>
          </a:p>
        </p:txBody>
      </p:sp>
      <p:sp>
        <p:nvSpPr>
          <p:cNvPr id="24" name="Rectangle 23">
            <a:hlinkClick r:id="rId19" action="ppaction://hlinksldjump"/>
          </p:cNvPr>
          <p:cNvSpPr/>
          <p:nvPr/>
        </p:nvSpPr>
        <p:spPr>
          <a:xfrm>
            <a:off x="5220072" y="4077072"/>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Perimeter</a:t>
            </a:r>
            <a:endParaRPr lang="en-GB" sz="1200" dirty="0">
              <a:solidFill>
                <a:schemeClr val="tx1"/>
              </a:solidFill>
              <a:latin typeface="Century Gothic" pitchFamily="34" charset="0"/>
            </a:endParaRPr>
          </a:p>
        </p:txBody>
      </p:sp>
      <p:sp>
        <p:nvSpPr>
          <p:cNvPr id="25" name="Rectangle 24">
            <a:hlinkClick r:id="rId20" action="ppaction://hlinksldjump"/>
          </p:cNvPr>
          <p:cNvSpPr/>
          <p:nvPr/>
        </p:nvSpPr>
        <p:spPr>
          <a:xfrm>
            <a:off x="6804248" y="4077072"/>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Worded Pythagoras</a:t>
            </a:r>
            <a:endParaRPr lang="en-GB" sz="1200" dirty="0">
              <a:solidFill>
                <a:schemeClr val="tx1"/>
              </a:solidFill>
              <a:latin typeface="Century Gothic" pitchFamily="34" charset="0"/>
            </a:endParaRPr>
          </a:p>
        </p:txBody>
      </p:sp>
      <p:sp>
        <p:nvSpPr>
          <p:cNvPr id="26" name="Rectangle 25">
            <a:hlinkClick r:id="rId21" action="ppaction://hlinksldjump"/>
          </p:cNvPr>
          <p:cNvSpPr/>
          <p:nvPr/>
        </p:nvSpPr>
        <p:spPr>
          <a:xfrm>
            <a:off x="611560" y="49411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Reflection 1</a:t>
            </a:r>
            <a:endParaRPr lang="en-GB" sz="1200" dirty="0">
              <a:solidFill>
                <a:schemeClr val="tx1"/>
              </a:solidFill>
              <a:latin typeface="Century Gothic" pitchFamily="34" charset="0"/>
            </a:endParaRPr>
          </a:p>
        </p:txBody>
      </p:sp>
      <p:sp>
        <p:nvSpPr>
          <p:cNvPr id="27" name="Rectangle 26">
            <a:hlinkClick r:id="rId22" action="ppaction://hlinksldjump"/>
          </p:cNvPr>
          <p:cNvSpPr/>
          <p:nvPr/>
        </p:nvSpPr>
        <p:spPr>
          <a:xfrm>
            <a:off x="2195736" y="49411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Reflection 2</a:t>
            </a:r>
            <a:endParaRPr lang="en-GB" sz="1200" dirty="0">
              <a:solidFill>
                <a:schemeClr val="tx1"/>
              </a:solidFill>
              <a:latin typeface="Century Gothic" pitchFamily="34" charset="0"/>
            </a:endParaRPr>
          </a:p>
        </p:txBody>
      </p:sp>
      <p:sp>
        <p:nvSpPr>
          <p:cNvPr id="28" name="Rectangle 27">
            <a:hlinkClick r:id="rId23" action="ppaction://hlinksldjump"/>
          </p:cNvPr>
          <p:cNvSpPr/>
          <p:nvPr/>
        </p:nvSpPr>
        <p:spPr>
          <a:xfrm>
            <a:off x="3707904" y="49411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Translation</a:t>
            </a:r>
            <a:endParaRPr lang="en-GB" sz="1200" dirty="0">
              <a:solidFill>
                <a:schemeClr val="tx1"/>
              </a:solidFill>
              <a:latin typeface="Century Gothic" pitchFamily="34" charset="0"/>
            </a:endParaRPr>
          </a:p>
        </p:txBody>
      </p:sp>
      <p:sp>
        <p:nvSpPr>
          <p:cNvPr id="29" name="Rectangle 28">
            <a:hlinkClick r:id="rId24" action="ppaction://hlinksldjump"/>
          </p:cNvPr>
          <p:cNvSpPr/>
          <p:nvPr/>
        </p:nvSpPr>
        <p:spPr>
          <a:xfrm>
            <a:off x="5220072" y="49411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Rotation</a:t>
            </a:r>
            <a:endParaRPr lang="en-GB" sz="1200" dirty="0">
              <a:solidFill>
                <a:schemeClr val="tx1"/>
              </a:solidFill>
              <a:latin typeface="Century Gothic" pitchFamily="34" charset="0"/>
            </a:endParaRPr>
          </a:p>
        </p:txBody>
      </p:sp>
      <p:sp>
        <p:nvSpPr>
          <p:cNvPr id="30" name="Rectangle 29">
            <a:hlinkClick r:id="rId25" action="ppaction://hlinksldjump"/>
          </p:cNvPr>
          <p:cNvSpPr/>
          <p:nvPr/>
        </p:nvSpPr>
        <p:spPr>
          <a:xfrm>
            <a:off x="6804248" y="4941168"/>
            <a:ext cx="1224136" cy="792088"/>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3D Pythagoras</a:t>
            </a:r>
            <a:endParaRPr lang="en-GB" sz="12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Rounding to Decimal Places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6" name="Table 5"/>
          <p:cNvGraphicFramePr>
            <a:graphicFrameLocks noGrp="1"/>
          </p:cNvGraphicFramePr>
          <p:nvPr/>
        </p:nvGraphicFramePr>
        <p:xfrm>
          <a:off x="539552" y="1412776"/>
          <a:ext cx="4679974" cy="4626864"/>
        </p:xfrm>
        <a:graphic>
          <a:graphicData uri="http://schemas.openxmlformats.org/drawingml/2006/table">
            <a:tbl>
              <a:tblPr/>
              <a:tblGrid>
                <a:gridCol w="4585994"/>
                <a:gridCol w="93980"/>
              </a:tblGrid>
              <a:tr h="193675">
                <a:tc gridSpan="2">
                  <a:txBody>
                    <a:bodyPr/>
                    <a:lstStyle/>
                    <a:p>
                      <a:pPr marL="342900" lvl="0" indent="-342900" algn="just">
                        <a:lnSpc>
                          <a:spcPct val="115000"/>
                        </a:lnSpc>
                        <a:spcAft>
                          <a:spcPts val="0"/>
                        </a:spcAft>
                        <a:buFont typeface="+mj-lt"/>
                        <a:buNone/>
                      </a:pPr>
                      <a:r>
                        <a:rPr lang="en-GB" sz="1600" dirty="0" smtClean="0">
                          <a:solidFill>
                            <a:srgbClr val="000000"/>
                          </a:solidFill>
                          <a:latin typeface="Comic Sans MS"/>
                          <a:ea typeface="Times New Roman"/>
                          <a:cs typeface="Times New Roman"/>
                        </a:rPr>
                        <a:t>a) 1.463884266</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b) 1.572660902</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c) 3.783345228</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d) 6.3931313</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e) 0.640368898</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f) 0.326119942</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g) 4.249504359</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h) 4.44692939</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a:txBody>
                    <a:bodyPr/>
                    <a:lstStyle/>
                    <a:p>
                      <a:pPr marL="342900" lvl="0" indent="-342900">
                        <a:lnSpc>
                          <a:spcPct val="115000"/>
                        </a:lnSpc>
                        <a:spcAft>
                          <a:spcPts val="0"/>
                        </a:spcAft>
                        <a:buFont typeface="+mj-lt"/>
                        <a:buNone/>
                      </a:pPr>
                      <a:r>
                        <a:rPr lang="en-GB" sz="1600" dirty="0" err="1" smtClean="0">
                          <a:solidFill>
                            <a:srgbClr val="000000"/>
                          </a:solidFill>
                          <a:latin typeface="Comic Sans MS"/>
                          <a:ea typeface="Times New Roman"/>
                          <a:cs typeface="Times New Roman"/>
                        </a:rPr>
                        <a:t>i</a:t>
                      </a:r>
                      <a:r>
                        <a:rPr lang="en-GB" sz="1600" dirty="0" smtClean="0">
                          <a:solidFill>
                            <a:srgbClr val="000000"/>
                          </a:solidFill>
                          <a:latin typeface="Comic Sans MS"/>
                          <a:ea typeface="Times New Roman"/>
                          <a:cs typeface="Times New Roman"/>
                        </a:rPr>
                        <a:t>) 1.447852851</a:t>
                      </a:r>
                      <a:endParaRPr lang="en-GB" sz="20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1000"/>
                        </a:spcAft>
                      </a:pPr>
                      <a:r>
                        <a:rPr lang="en-GB" sz="2000">
                          <a:latin typeface="Calibri"/>
                          <a:ea typeface="Calibri"/>
                          <a:cs typeface="Times New Roman"/>
                        </a:rPr>
                        <a:t> </a:t>
                      </a:r>
                    </a:p>
                  </a:txBody>
                  <a:tcPr marL="0" marR="0" marT="0" marB="0" anchor="ctr">
                    <a:lnL>
                      <a:noFill/>
                    </a:lnL>
                    <a:lnR>
                      <a:noFill/>
                    </a:lnR>
                    <a:lnT>
                      <a:noFill/>
                    </a:lnT>
                    <a:lnB>
                      <a:noFill/>
                    </a:lnB>
                  </a:tcPr>
                </a:tc>
              </a:tr>
              <a:tr h="193675">
                <a:tc>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j) 0.069143754</a:t>
                      </a:r>
                      <a:endParaRPr lang="en-GB" sz="20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1000"/>
                        </a:spcAft>
                      </a:pPr>
                      <a:r>
                        <a:rPr lang="en-GB" sz="2000">
                          <a:latin typeface="Calibri"/>
                          <a:ea typeface="Calibri"/>
                          <a:cs typeface="Times New Roman"/>
                        </a:rPr>
                        <a:t> </a:t>
                      </a:r>
                    </a:p>
                  </a:txBody>
                  <a:tcPr marL="0" marR="0" marT="0" marB="0" anchor="ctr">
                    <a:lnL>
                      <a:noFill/>
                    </a:lnL>
                    <a:lnR>
                      <a:noFill/>
                    </a:lnR>
                    <a:lnT>
                      <a:noFill/>
                    </a:lnT>
                    <a:lnB>
                      <a:noFill/>
                    </a:lnB>
                  </a:tcPr>
                </a:tc>
              </a:tr>
              <a:tr h="193675">
                <a:tc>
                  <a:txBody>
                    <a:bodyPr/>
                    <a:lstStyle/>
                    <a:p>
                      <a:pPr marL="342900" lvl="0" indent="-342900">
                        <a:lnSpc>
                          <a:spcPct val="115000"/>
                        </a:lnSpc>
                        <a:spcAft>
                          <a:spcPts val="0"/>
                        </a:spcAft>
                        <a:buFont typeface="+mj-lt"/>
                        <a:buAutoNum type="arabicPeriod"/>
                      </a:pPr>
                      <a:r>
                        <a:rPr lang="en-GB" sz="1600" dirty="0">
                          <a:solidFill>
                            <a:srgbClr val="000000"/>
                          </a:solidFill>
                          <a:latin typeface="Comic Sans MS"/>
                          <a:ea typeface="Times New Roman"/>
                          <a:cs typeface="Times New Roman"/>
                        </a:rPr>
                        <a:t>Work out the following on a calculator and give the answer to 2 decimal places;</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3.104 x 5.938</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2.99 x 8.82</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7.1537÷ 3.111</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14.77</a:t>
                      </a:r>
                      <a:r>
                        <a:rPr lang="en-GB" sz="1600" baseline="30000" dirty="0">
                          <a:solidFill>
                            <a:srgbClr val="000000"/>
                          </a:solidFill>
                          <a:latin typeface="Comic Sans MS"/>
                          <a:ea typeface="Times New Roman"/>
                          <a:cs typeface="Times New Roman"/>
                        </a:rPr>
                        <a:t>2</a:t>
                      </a:r>
                      <a:endParaRPr lang="en-GB" sz="20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1000"/>
                        </a:spcAft>
                      </a:pPr>
                      <a:r>
                        <a:rPr lang="en-GB" sz="2000" dirty="0">
                          <a:latin typeface="Calibri"/>
                          <a:ea typeface="Calibri"/>
                          <a:cs typeface="Times New Roman"/>
                        </a:rPr>
                        <a:t> </a:t>
                      </a:r>
                    </a:p>
                  </a:txBody>
                  <a:tcPr marL="0" marR="0" marT="0" marB="0" anchor="ctr">
                    <a:lnL>
                      <a:noFill/>
                    </a:lnL>
                    <a:lnR>
                      <a:noFill/>
                    </a:lnR>
                    <a:lnT>
                      <a:noFill/>
                    </a:lnT>
                    <a:lnB>
                      <a:noFill/>
                    </a:lnB>
                  </a:tcPr>
                </a:tc>
              </a:tr>
            </a:tbl>
          </a:graphicData>
        </a:graphic>
      </p:graphicFrame>
      <p:sp>
        <p:nvSpPr>
          <p:cNvPr id="3074" name="Rectangle 2"/>
          <p:cNvSpPr>
            <a:spLocks noChangeArrowheads="1"/>
          </p:cNvSpPr>
          <p:nvPr/>
        </p:nvSpPr>
        <p:spPr bwMode="auto">
          <a:xfrm>
            <a:off x="0" y="824028"/>
            <a:ext cx="938910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Round the following numbers to a) 1 decimal place b) 2 decimals places c) 3 decimal places</a:t>
            </a:r>
            <a:endParaRPr kumimoji="0" lang="en-GB"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Reverse Percentages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049" name="Rectangle 1"/>
          <p:cNvSpPr>
            <a:spLocks noChangeArrowheads="1"/>
          </p:cNvSpPr>
          <p:nvPr/>
        </p:nvSpPr>
        <p:spPr bwMode="auto">
          <a:xfrm>
            <a:off x="0" y="764704"/>
            <a:ext cx="5004048" cy="507831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would you multiply an amount by to  increase it by: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original prices of these prices that have been increased by the given percentage: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£49.5 after 10%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£74.75 after 15%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£61 after 22%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£104 after 30%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£120 after 50%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have £252 in my bank account; this is due to me earning 5% interest on what I originally had put in. How much money did I have originally in my bank account?</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004048" y="764704"/>
            <a:ext cx="3960440" cy="507831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What would you multiply an amount by to decrease it by: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Find the original prices of these items that have been decreased by the given percentage: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£72 after 10%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£93.5 after 15%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£42.5 after 35%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 after 40%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£67.50 after 55%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 Cars value has dropped by 11.5% it is now worth £3053.25, what was it worth when it was new?</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Standard Form</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23517" t="22266" r="28334" b="25563"/>
          <a:stretch>
            <a:fillRect/>
          </a:stretch>
        </p:blipFill>
        <p:spPr bwMode="auto">
          <a:xfrm>
            <a:off x="323528" y="692696"/>
            <a:ext cx="8532440" cy="519792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Two Brackets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27944" t="22266" r="29722" b="15719"/>
          <a:stretch>
            <a:fillRect/>
          </a:stretch>
        </p:blipFill>
        <p:spPr bwMode="auto">
          <a:xfrm>
            <a:off x="1259632" y="692696"/>
            <a:ext cx="6300192" cy="518887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Two sided linear equations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5601" name="Rectangle 1"/>
          <p:cNvSpPr>
            <a:spLocks noChangeArrowheads="1"/>
          </p:cNvSpPr>
          <p:nvPr/>
        </p:nvSpPr>
        <p:spPr bwMode="auto">
          <a:xfrm>
            <a:off x="1403648" y="692696"/>
            <a:ext cx="6158032"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Solve these equations: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85-3x = 49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45 + 2x = 79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52 – 8x= 20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101 – 9x = 29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71 – 11x = 38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Find x</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2x + 4 = 3x + 1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10x + 8 = 4x + 38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7x – 3 = 3x +25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11x + 5= 9x + 21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 + 11x = x + 9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Solve these equations by multiplying out brackets and simplifying:</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3(x +2) + 5(x-1)= 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2(2x + 1) + 6(x + 3)= 70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4(3x + 3) – (x + 5)= 106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Solve these equations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2(3x+4)= 2(4x-1)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2(3x-4)= 4(x + 3)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4(3x + 2) = 8(2x -1)</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Algebraic Fractions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24577" name="Picture 1"/>
          <p:cNvPicPr>
            <a:picLocks noChangeAspect="1" noChangeArrowheads="1"/>
          </p:cNvPicPr>
          <p:nvPr/>
        </p:nvPicPr>
        <p:blipFill>
          <a:blip r:embed="rId2" cstate="print"/>
          <a:srcRect l="27391" t="33776" r="33869" b="18672"/>
          <a:stretch>
            <a:fillRect/>
          </a:stretch>
        </p:blipFill>
        <p:spPr bwMode="auto">
          <a:xfrm>
            <a:off x="827584" y="764704"/>
            <a:ext cx="7272808" cy="501895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Brackets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3553" name="Rectangle 1"/>
          <p:cNvSpPr>
            <a:spLocks noChangeArrowheads="1"/>
          </p:cNvSpPr>
          <p:nvPr/>
        </p:nvSpPr>
        <p:spPr bwMode="auto">
          <a:xfrm>
            <a:off x="179512" y="682243"/>
            <a:ext cx="6142515" cy="526297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Remove the brackets from these expression by multiply them out: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2(x +5)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6(2x +7)</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8(4x -2)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5(3x -9)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2(4 -2x)</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8(3 – 4x)</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x(x + 3)</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x(2x +9)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x(4x -7)</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2x(9 -5x)</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Multiply out the brackets: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x(3x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2x(5x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5x(3x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- 7)</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Multiply out the brackets and simplify: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3(x + 4) + 4(x-6)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7(x + 7) + 5(2x-8)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3(4x + 1) + 2(6x-9)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5(5x - 4) - 4(3x-6)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2(13  -x4) - 9(x+ 6)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Collecting like terms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2529" name="Rectangle 1"/>
          <p:cNvSpPr>
            <a:spLocks noChangeArrowheads="1"/>
          </p:cNvSpPr>
          <p:nvPr/>
        </p:nvSpPr>
        <p:spPr bwMode="auto">
          <a:xfrm>
            <a:off x="2555776" y="692696"/>
            <a:ext cx="3865161" cy="504753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Simplify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 + 4a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2b + 7b</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 + a + 4a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11b – 4b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14b – 5b + 4b</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 – 6a + 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Simplify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 + 4b –a +5b</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8a + 5a +5b – 3b</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12b – 7a + 3b +a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2b – 8b –a + 9a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-13b + 4a -5b -4a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11a + 8b + 2c + 6a + 3b -2c</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6b + 4b –a +6c + 5a – 4c</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7c + 4b- 3b + a + 10c – 5a</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 + 4b + 7a + 10b – 17a – 14b</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5b + 4c + 18c – 22a + z</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Curved Graphs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21505" name="Picture 1"/>
          <p:cNvPicPr>
            <a:picLocks noChangeAspect="1" noChangeArrowheads="1"/>
          </p:cNvPicPr>
          <p:nvPr/>
        </p:nvPicPr>
        <p:blipFill>
          <a:blip r:embed="rId2" cstate="print"/>
          <a:srcRect l="27118" t="31125" r="27227" b="23594"/>
          <a:stretch>
            <a:fillRect/>
          </a:stretch>
        </p:blipFill>
        <p:spPr bwMode="auto">
          <a:xfrm>
            <a:off x="251520" y="908720"/>
            <a:ext cx="8393693" cy="468052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Factorising</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0481" name="Rectangle 1"/>
          <p:cNvSpPr>
            <a:spLocks noChangeArrowheads="1"/>
          </p:cNvSpPr>
          <p:nvPr/>
        </p:nvSpPr>
        <p:spPr bwMode="auto">
          <a:xfrm>
            <a:off x="251521" y="1251430"/>
            <a:ext cx="3672408" cy="4524315"/>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Factorise the following completely:</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 + 15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24A + 36</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16A - 64</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+ 49B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+ 72B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- 44B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2C</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+ 8C</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5C</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+ 40C</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10C</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+ 8C</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4211960" y="1196752"/>
            <a:ext cx="4439696" cy="4524315"/>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Factorise the following completely:</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9AB + 6A</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16AB – 4B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30A</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+ 24AB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15B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12ABC + 20 AB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28A</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BC + 14ABC</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4AB – 8A + 16B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 – 18B – 21AB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9B</a:t>
            </a:r>
            <a:r>
              <a:rPr kumimoji="0" lang="en-GB" sz="2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+ 18BC + 30AB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ABC-10AB +AB</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Century Gothic" pitchFamily="34" charset="0"/>
              </a:rPr>
              <a:t>Data Mains</a:t>
            </a:r>
            <a:endParaRPr lang="en-GB" sz="6000"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hlinkClick r:id="" action="ppaction://hlinkshowjump?jump=firstslide"/>
              </a:rPr>
              <a:t>Home</a:t>
            </a:r>
            <a:endParaRPr lang="en-GB" sz="2800" dirty="0">
              <a:solidFill>
                <a:schemeClr val="tx1"/>
              </a:solidFill>
              <a:latin typeface="Century Gothic" pitchFamily="34" charset="0"/>
            </a:endParaRPr>
          </a:p>
        </p:txBody>
      </p:sp>
      <p:sp>
        <p:nvSpPr>
          <p:cNvPr id="6" name="Rectangle 5">
            <a:hlinkClick r:id="rId2" action="ppaction://hlinksldjump"/>
          </p:cNvPr>
          <p:cNvSpPr/>
          <p:nvPr/>
        </p:nvSpPr>
        <p:spPr>
          <a:xfrm>
            <a:off x="611560"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a:t>
            </a:r>
            <a:endParaRPr lang="en-GB" sz="1200" dirty="0">
              <a:solidFill>
                <a:schemeClr val="tx1"/>
              </a:solidFill>
              <a:latin typeface="Century Gothic" pitchFamily="34" charset="0"/>
            </a:endParaRPr>
          </a:p>
        </p:txBody>
      </p:sp>
      <p:sp>
        <p:nvSpPr>
          <p:cNvPr id="7" name="Rectangle 6">
            <a:hlinkClick r:id="" action="ppaction://noaction"/>
          </p:cNvPr>
          <p:cNvSpPr/>
          <p:nvPr/>
        </p:nvSpPr>
        <p:spPr>
          <a:xfrm>
            <a:off x="2195736"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 mode, median and range</a:t>
            </a:r>
            <a:endParaRPr lang="en-GB" sz="1200" dirty="0">
              <a:solidFill>
                <a:schemeClr val="tx1"/>
              </a:solidFill>
              <a:latin typeface="Century Gothic" pitchFamily="34" charset="0"/>
            </a:endParaRPr>
          </a:p>
        </p:txBody>
      </p:sp>
      <p:sp>
        <p:nvSpPr>
          <p:cNvPr id="8" name="Rectangle 7">
            <a:hlinkClick r:id="rId3" action="ppaction://hlinksldjump"/>
          </p:cNvPr>
          <p:cNvSpPr/>
          <p:nvPr/>
        </p:nvSpPr>
        <p:spPr>
          <a:xfrm>
            <a:off x="3707904"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Median and range</a:t>
            </a:r>
            <a:endParaRPr lang="en-GB" sz="1200" dirty="0">
              <a:solidFill>
                <a:schemeClr val="tx1"/>
              </a:solidFill>
              <a:latin typeface="Century Gothic" pitchFamily="34" charset="0"/>
            </a:endParaRPr>
          </a:p>
        </p:txBody>
      </p:sp>
      <p:sp>
        <p:nvSpPr>
          <p:cNvPr id="9" name="Rectangle 8">
            <a:hlinkClick r:id="rId4" action="ppaction://hlinksldjump"/>
          </p:cNvPr>
          <p:cNvSpPr/>
          <p:nvPr/>
        </p:nvSpPr>
        <p:spPr>
          <a:xfrm>
            <a:off x="5220072"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 from tables</a:t>
            </a:r>
            <a:endParaRPr lang="en-GB" sz="1200" dirty="0">
              <a:solidFill>
                <a:schemeClr val="tx1"/>
              </a:solidFill>
              <a:latin typeface="Century Gothic" pitchFamily="34" charset="0"/>
            </a:endParaRPr>
          </a:p>
        </p:txBody>
      </p:sp>
      <p:sp>
        <p:nvSpPr>
          <p:cNvPr id="10" name="Rectangle 9">
            <a:hlinkClick r:id="rId5" action="ppaction://hlinksldjump"/>
          </p:cNvPr>
          <p:cNvSpPr/>
          <p:nvPr/>
        </p:nvSpPr>
        <p:spPr>
          <a:xfrm>
            <a:off x="6804248"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 from group tables</a:t>
            </a:r>
            <a:endParaRPr lang="en-GB" sz="1200" dirty="0">
              <a:solidFill>
                <a:schemeClr val="tx1"/>
              </a:solidFill>
              <a:latin typeface="Century Gothic" pitchFamily="34" charset="0"/>
            </a:endParaRPr>
          </a:p>
        </p:txBody>
      </p:sp>
      <p:sp>
        <p:nvSpPr>
          <p:cNvPr id="11" name="Rectangle 10">
            <a:hlinkClick r:id="rId6" action="ppaction://hlinksldjump"/>
          </p:cNvPr>
          <p:cNvSpPr/>
          <p:nvPr/>
        </p:nvSpPr>
        <p:spPr>
          <a:xfrm>
            <a:off x="611560" y="2204864"/>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Tree Diagrams</a:t>
            </a:r>
            <a:endParaRPr lang="en-GB" sz="1200" dirty="0">
              <a:solidFill>
                <a:schemeClr val="tx1"/>
              </a:solidFill>
              <a:latin typeface="Century Gothic" pitchFamily="34" charset="0"/>
            </a:endParaRPr>
          </a:p>
        </p:txBody>
      </p:sp>
      <p:sp>
        <p:nvSpPr>
          <p:cNvPr id="12" name="Rectangle 11">
            <a:hlinkClick r:id="rId7" action="ppaction://hlinksldjump"/>
          </p:cNvPr>
          <p:cNvSpPr/>
          <p:nvPr/>
        </p:nvSpPr>
        <p:spPr>
          <a:xfrm>
            <a:off x="2195736" y="2204864"/>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Sampling</a:t>
            </a:r>
            <a:endParaRPr lang="en-GB" sz="1200" dirty="0">
              <a:solidFill>
                <a:schemeClr val="tx1"/>
              </a:solidFill>
              <a:latin typeface="Century Gothic" pitchFamily="34" charset="0"/>
            </a:endParaRPr>
          </a:p>
        </p:txBody>
      </p:sp>
      <p:sp>
        <p:nvSpPr>
          <p:cNvPr id="13" name="Rectangle 12">
            <a:hlinkClick r:id="rId8" action="ppaction://hlinksldjump"/>
          </p:cNvPr>
          <p:cNvSpPr/>
          <p:nvPr/>
        </p:nvSpPr>
        <p:spPr>
          <a:xfrm>
            <a:off x="3707904" y="2204864"/>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Mutually Exclusive Events</a:t>
            </a:r>
            <a:endParaRPr lang="en-GB" sz="1200" dirty="0">
              <a:solidFill>
                <a:schemeClr val="tx1"/>
              </a:solidFill>
              <a:latin typeface="Century Gothic" pitchFamily="34" charset="0"/>
            </a:endParaRPr>
          </a:p>
        </p:txBody>
      </p:sp>
      <p:sp>
        <p:nvSpPr>
          <p:cNvPr id="14" name="Rectangle 13">
            <a:hlinkClick r:id="rId9" action="ppaction://hlinksldjump"/>
          </p:cNvPr>
          <p:cNvSpPr/>
          <p:nvPr/>
        </p:nvSpPr>
        <p:spPr>
          <a:xfrm>
            <a:off x="5220072" y="2204864"/>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Listing Outcomes</a:t>
            </a:r>
            <a:endParaRPr lang="en-GB" sz="1200" dirty="0">
              <a:solidFill>
                <a:schemeClr val="tx1"/>
              </a:solidFill>
              <a:latin typeface="Century Gothic" pitchFamily="34" charset="0"/>
            </a:endParaRPr>
          </a:p>
        </p:txBody>
      </p:sp>
      <p:sp>
        <p:nvSpPr>
          <p:cNvPr id="15" name="Rectangle 14">
            <a:hlinkClick r:id="rId10" action="ppaction://hlinksldjump"/>
          </p:cNvPr>
          <p:cNvSpPr/>
          <p:nvPr/>
        </p:nvSpPr>
        <p:spPr>
          <a:xfrm>
            <a:off x="6804248" y="2204864"/>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Histograms</a:t>
            </a:r>
            <a:endParaRPr lang="en-GB" sz="1200" dirty="0">
              <a:solidFill>
                <a:schemeClr val="tx1"/>
              </a:solidFill>
              <a:latin typeface="Century Gothic" pitchFamily="34" charset="0"/>
            </a:endParaRPr>
          </a:p>
        </p:txBody>
      </p:sp>
      <p:sp>
        <p:nvSpPr>
          <p:cNvPr id="16" name="Rectangle 15">
            <a:hlinkClick r:id="rId11" action="ppaction://hlinksldjump"/>
          </p:cNvPr>
          <p:cNvSpPr/>
          <p:nvPr/>
        </p:nvSpPr>
        <p:spPr>
          <a:xfrm>
            <a:off x="611560"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Cumulative frequency</a:t>
            </a:r>
            <a:endParaRPr lang="en-GB" sz="1200" dirty="0">
              <a:solidFill>
                <a:schemeClr val="tx1"/>
              </a:solidFill>
              <a:latin typeface="Century Gothic" pitchFamily="34" charset="0"/>
            </a:endParaRPr>
          </a:p>
        </p:txBody>
      </p:sp>
      <p:sp>
        <p:nvSpPr>
          <p:cNvPr id="17" name="Rectangle 16">
            <a:hlinkClick r:id="rId12" action="ppaction://hlinksldjump"/>
          </p:cNvPr>
          <p:cNvSpPr/>
          <p:nvPr/>
        </p:nvSpPr>
        <p:spPr>
          <a:xfrm>
            <a:off x="2195736"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Reading Pie charts</a:t>
            </a:r>
            <a:endParaRPr lang="en-GB" sz="1200" dirty="0">
              <a:solidFill>
                <a:schemeClr val="tx1"/>
              </a:solidFill>
              <a:latin typeface="Century Gothic" pitchFamily="34" charset="0"/>
            </a:endParaRPr>
          </a:p>
        </p:txBody>
      </p:sp>
      <p:sp>
        <p:nvSpPr>
          <p:cNvPr id="18" name="Rectangle 17">
            <a:hlinkClick r:id="rId13" action="ppaction://hlinksldjump"/>
          </p:cNvPr>
          <p:cNvSpPr/>
          <p:nvPr/>
        </p:nvSpPr>
        <p:spPr>
          <a:xfrm>
            <a:off x="3707904"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Drawing Pie Charts 1</a:t>
            </a:r>
            <a:endParaRPr lang="en-GB" sz="1200" dirty="0">
              <a:solidFill>
                <a:schemeClr val="tx1"/>
              </a:solidFill>
              <a:latin typeface="Century Gothic" pitchFamily="34" charset="0"/>
            </a:endParaRPr>
          </a:p>
        </p:txBody>
      </p:sp>
      <p:sp>
        <p:nvSpPr>
          <p:cNvPr id="19" name="Rectangle 18">
            <a:hlinkClick r:id="rId14" action="ppaction://hlinksldjump"/>
          </p:cNvPr>
          <p:cNvSpPr/>
          <p:nvPr/>
        </p:nvSpPr>
        <p:spPr>
          <a:xfrm>
            <a:off x="5220072"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Drawing Pie Charts 2</a:t>
            </a:r>
            <a:endParaRPr lang="en-GB" sz="1200" dirty="0">
              <a:solidFill>
                <a:schemeClr val="tx1"/>
              </a:solidFill>
              <a:latin typeface="Century Gothic" pitchFamily="34" charset="0"/>
            </a:endParaRPr>
          </a:p>
        </p:txBody>
      </p:sp>
      <p:sp>
        <p:nvSpPr>
          <p:cNvPr id="20" name="Rectangle 19">
            <a:hlinkClick r:id="rId15" action="ppaction://hlinksldjump"/>
          </p:cNvPr>
          <p:cNvSpPr/>
          <p:nvPr/>
        </p:nvSpPr>
        <p:spPr>
          <a:xfrm>
            <a:off x="6804248"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Drawing Bar Charts</a:t>
            </a:r>
            <a:endParaRPr lang="en-GB" sz="1200" dirty="0">
              <a:solidFill>
                <a:schemeClr val="tx1"/>
              </a:solidFill>
              <a:latin typeface="Century Gothic" pitchFamily="34" charset="0"/>
            </a:endParaRPr>
          </a:p>
        </p:txBody>
      </p:sp>
      <p:sp>
        <p:nvSpPr>
          <p:cNvPr id="21" name="Rectangle 20">
            <a:hlinkClick r:id="rId16" action="ppaction://hlinksldjump"/>
          </p:cNvPr>
          <p:cNvSpPr/>
          <p:nvPr/>
        </p:nvSpPr>
        <p:spPr>
          <a:xfrm>
            <a:off x="611560"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Scatter Graphs</a:t>
            </a:r>
            <a:endParaRPr lang="en-GB" sz="1200" dirty="0">
              <a:solidFill>
                <a:schemeClr val="tx1"/>
              </a:solidFill>
              <a:latin typeface="Century Gothic" pitchFamily="34" charset="0"/>
            </a:endParaRPr>
          </a:p>
        </p:txBody>
      </p:sp>
      <p:sp>
        <p:nvSpPr>
          <p:cNvPr id="22" name="Rectangle 21">
            <a:hlinkClick r:id="rId17" action="ppaction://hlinksldjump"/>
          </p:cNvPr>
          <p:cNvSpPr/>
          <p:nvPr/>
        </p:nvSpPr>
        <p:spPr>
          <a:xfrm>
            <a:off x="2195736"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Box and Whisker plots</a:t>
            </a:r>
            <a:endParaRPr lang="en-GB" sz="1200" dirty="0">
              <a:solidFill>
                <a:schemeClr val="tx1"/>
              </a:solidFill>
              <a:latin typeface="Century Gothic" pitchFamily="34" charset="0"/>
            </a:endParaRPr>
          </a:p>
        </p:txBody>
      </p:sp>
      <p:sp>
        <p:nvSpPr>
          <p:cNvPr id="23" name="Rectangle 22">
            <a:hlinkClick r:id="rId18" action="ppaction://hlinksldjump"/>
          </p:cNvPr>
          <p:cNvSpPr/>
          <p:nvPr/>
        </p:nvSpPr>
        <p:spPr>
          <a:xfrm>
            <a:off x="3707904"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Sample Space Diagrams</a:t>
            </a:r>
            <a:endParaRPr lang="en-GB" sz="1200" dirty="0">
              <a:solidFill>
                <a:schemeClr val="tx1"/>
              </a:solidFill>
              <a:latin typeface="Century Gothic" pitchFamily="34" charset="0"/>
            </a:endParaRPr>
          </a:p>
        </p:txBody>
      </p:sp>
      <p:sp>
        <p:nvSpPr>
          <p:cNvPr id="24" name="Rectangle 23">
            <a:hlinkClick r:id="rId2" action="ppaction://hlinksldjump"/>
          </p:cNvPr>
          <p:cNvSpPr/>
          <p:nvPr/>
        </p:nvSpPr>
        <p:spPr>
          <a:xfrm>
            <a:off x="5220072"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The Probability Scale</a:t>
            </a:r>
            <a:endParaRPr lang="en-GB" sz="1200" dirty="0">
              <a:solidFill>
                <a:schemeClr val="tx1"/>
              </a:solidFill>
              <a:latin typeface="Century Gothic" pitchFamily="34" charset="0"/>
            </a:endParaRPr>
          </a:p>
        </p:txBody>
      </p:sp>
      <p:sp>
        <p:nvSpPr>
          <p:cNvPr id="25" name="Rectangle 24">
            <a:hlinkClick r:id="rId19" action="ppaction://hlinksldjump"/>
          </p:cNvPr>
          <p:cNvSpPr/>
          <p:nvPr/>
        </p:nvSpPr>
        <p:spPr>
          <a:xfrm>
            <a:off x="6804248"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Probability as Fractions</a:t>
            </a:r>
            <a:endParaRPr lang="en-GB" sz="1200" dirty="0">
              <a:solidFill>
                <a:schemeClr val="tx1"/>
              </a:solidFill>
              <a:latin typeface="Century Gothic" pitchFamily="34" charset="0"/>
            </a:endParaRPr>
          </a:p>
        </p:txBody>
      </p:sp>
      <p:sp>
        <p:nvSpPr>
          <p:cNvPr id="26" name="Rectangle 25">
            <a:hlinkClick r:id="rId20" action="ppaction://hlinksldjump"/>
          </p:cNvPr>
          <p:cNvSpPr/>
          <p:nvPr/>
        </p:nvSpPr>
        <p:spPr>
          <a:xfrm>
            <a:off x="611560"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Stem and Leaf Diagrams</a:t>
            </a:r>
            <a:endParaRPr lang="en-GB" sz="1200" dirty="0">
              <a:solidFill>
                <a:schemeClr val="tx1"/>
              </a:solidFill>
              <a:latin typeface="Century Gothic" pitchFamily="34" charset="0"/>
            </a:endParaRPr>
          </a:p>
        </p:txBody>
      </p:sp>
      <p:sp>
        <p:nvSpPr>
          <p:cNvPr id="27" name="Rectangle 26">
            <a:hlinkClick r:id="rId21" action="ppaction://hlinksldjump"/>
          </p:cNvPr>
          <p:cNvSpPr/>
          <p:nvPr/>
        </p:nvSpPr>
        <p:spPr>
          <a:xfrm>
            <a:off x="2195736"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Relative Frequency</a:t>
            </a:r>
            <a:endParaRPr lang="en-GB" sz="1200" dirty="0">
              <a:solidFill>
                <a:schemeClr val="tx1"/>
              </a:solidFill>
              <a:latin typeface="Century Gothic" pitchFamily="34" charset="0"/>
            </a:endParaRPr>
          </a:p>
        </p:txBody>
      </p:sp>
      <p:sp>
        <p:nvSpPr>
          <p:cNvPr id="28" name="Rectangle 27">
            <a:hlinkClick r:id="rId22" action="ppaction://hlinksldjump"/>
          </p:cNvPr>
          <p:cNvSpPr/>
          <p:nvPr/>
        </p:nvSpPr>
        <p:spPr>
          <a:xfrm>
            <a:off x="3707904"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Reading Bar Charts</a:t>
            </a:r>
            <a:endParaRPr lang="en-GB" sz="12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Finding the gradient</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9457" name="Rectangle 1"/>
          <p:cNvSpPr>
            <a:spLocks noChangeArrowheads="1"/>
          </p:cNvSpPr>
          <p:nvPr/>
        </p:nvSpPr>
        <p:spPr bwMode="auto">
          <a:xfrm>
            <a:off x="2483768" y="980728"/>
            <a:ext cx="3927550" cy="47705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Find the gradient between the points: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 and (4,7)</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(5,9) and (7,17)</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(4,6) and (5,7)</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and (4,19)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(0,11) and (4,23)</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Find the gradient between these points: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 and (3,-3)</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 and (3,2)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 and (4,8)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(8,15) and (6,33)</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(7,12) and (4,42)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 and (3,14)</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gradient between these points: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 and (4,5.5)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(5,9) and (7,8)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(4,6) and (5,6.75)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and (4,4.75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(0,11) and (4,11.4)</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Formulae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8433" name="Rectangle 1"/>
          <p:cNvSpPr>
            <a:spLocks noChangeArrowheads="1"/>
          </p:cNvSpPr>
          <p:nvPr/>
        </p:nvSpPr>
        <p:spPr bwMode="auto">
          <a:xfrm>
            <a:off x="1259632" y="620688"/>
            <a:ext cx="5300490" cy="54476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Isaac Newton’s second law of motion states F=ma (force= mass x acceleration)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F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M=10 and a=5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M=12 and a=12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M=0.5 and a=11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F=100 and M=20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m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F=36 and a=12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Density equal volume divided by mass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 formula for density</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D if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M=10 and v= 40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M=12 and v=72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M=5 and v=90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M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D=4 and v=52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v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D=8 and m=11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Electrical power (p) is equal to voltage (V) squared divided by resistance (r)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 formula for power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p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 4 and r=8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V=9 and r=3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r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P=16 and v=8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v if: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P=20 and r=5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Inequalities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7409" name="Picture 1"/>
          <p:cNvPicPr>
            <a:picLocks noChangeAspect="1" noChangeArrowheads="1"/>
          </p:cNvPicPr>
          <p:nvPr/>
        </p:nvPicPr>
        <p:blipFill>
          <a:blip r:embed="rId2" cstate="print"/>
          <a:srcRect l="23797" t="20672" r="41890" b="12766"/>
          <a:stretch>
            <a:fillRect/>
          </a:stretch>
        </p:blipFill>
        <p:spPr bwMode="auto">
          <a:xfrm>
            <a:off x="2339752" y="836712"/>
            <a:ext cx="4536504" cy="494769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Laws of indices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6385" name="Rectangle 1"/>
          <p:cNvSpPr>
            <a:spLocks noChangeArrowheads="1"/>
          </p:cNvSpPr>
          <p:nvPr/>
        </p:nvSpPr>
        <p:spPr bwMode="auto">
          <a:xfrm>
            <a:off x="683568" y="908720"/>
            <a:ext cx="2273379" cy="50783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Simplify:</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A</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8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3A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9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4A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5A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1</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Simplify</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10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A</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21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7</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20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9A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12</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3A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12A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4A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Simplify:</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9</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(3A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4932040" y="836712"/>
            <a:ext cx="2760692" cy="50783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Simplify</a:t>
            </a:r>
            <a:r>
              <a:rPr kumimoji="0" lang="en-GB"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B</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99</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52</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0.061</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Simplify</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9A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Simplify fully</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25A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5A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7</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3A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9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x (2A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3</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8 </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  (2A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4</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2</a:t>
            </a:r>
            <a:r>
              <a:rPr kumimoji="0" lang="en-GB" b="0" i="0" u="none" strike="noStrike" cap="none" normalizeH="0" baseline="0" dirty="0" smtClean="0">
                <a:ln>
                  <a:noFill/>
                </a:ln>
                <a:solidFill>
                  <a:schemeClr val="tx1"/>
                </a:solidFill>
                <a:effectLst/>
                <a:latin typeface="Arial Black" pitchFamily="34" charset="0"/>
                <a:ea typeface="Times New Roman" pitchFamily="18" charset="0"/>
                <a:cs typeface="Aharoni" pitchFamily="2" charset="-79"/>
              </a:rPr>
              <a:t>)</a:t>
            </a:r>
            <a:r>
              <a:rPr kumimoji="0" lang="en-GB" b="0" i="0" u="none" strike="noStrike" cap="none" normalizeH="0" baseline="30000" dirty="0" smtClean="0">
                <a:ln>
                  <a:noFill/>
                </a:ln>
                <a:solidFill>
                  <a:schemeClr val="tx1"/>
                </a:solidFill>
                <a:effectLst/>
                <a:latin typeface="Arial Black" pitchFamily="34" charset="0"/>
                <a:ea typeface="Times New Roman" pitchFamily="18" charset="0"/>
                <a:cs typeface="Aharoni" pitchFamily="2" charset="-79"/>
              </a:rPr>
              <a:t>-6</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Parallel and Perpendicular lines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5370" name="Picture 10"/>
          <p:cNvPicPr>
            <a:picLocks noChangeAspect="1" noChangeArrowheads="1"/>
          </p:cNvPicPr>
          <p:nvPr/>
        </p:nvPicPr>
        <p:blipFill>
          <a:blip r:embed="rId2" cstate="print"/>
          <a:srcRect l="27391" t="33094" r="27227" b="21625"/>
          <a:stretch>
            <a:fillRect/>
          </a:stretch>
        </p:blipFill>
        <p:spPr bwMode="auto">
          <a:xfrm>
            <a:off x="323528" y="908720"/>
            <a:ext cx="8343536" cy="468052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Quadratic sequences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4337" name="Picture 1"/>
          <p:cNvPicPr>
            <a:picLocks noChangeAspect="1" noChangeArrowheads="1"/>
          </p:cNvPicPr>
          <p:nvPr/>
        </p:nvPicPr>
        <p:blipFill>
          <a:blip r:embed="rId2" cstate="print"/>
          <a:srcRect l="26565" t="25219" r="34422" b="17688"/>
          <a:stretch>
            <a:fillRect/>
          </a:stretch>
        </p:blipFill>
        <p:spPr bwMode="auto">
          <a:xfrm>
            <a:off x="1115616" y="764704"/>
            <a:ext cx="6120680" cy="503595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The quadratic equation</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3314" name="Rectangle 2"/>
          <p:cNvSpPr>
            <a:spLocks noChangeArrowheads="1"/>
          </p:cNvSpPr>
          <p:nvPr/>
        </p:nvSpPr>
        <p:spPr bwMode="auto">
          <a:xfrm>
            <a:off x="0" y="66985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For each of these equations, what is a, b and c? (the first one has been done for you)</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+4x -3 =0	a=2	b=4	c=-3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6x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 - 10=0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-4x -5=0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-10x + 7=0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0.5x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+8x + 2=0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Use your answers from question one to find the possible values for x.</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Rearrange these equations to the form ax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 </a:t>
            </a:r>
            <a:r>
              <a:rPr kumimoji="0" lang="en-GB" b="1"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bx</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 c =0, then solve with the quadratic equation:</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+ 9x -2 =10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4x + 5x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- 10=2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+ 5x -3=x</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-10x - 2= 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tab pos="1143000" algn="l"/>
              </a:tabLst>
            </a:pP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3x</a:t>
            </a:r>
            <a:r>
              <a:rPr kumimoji="0" lang="en-GB" b="1"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+ 6 + 2x =8 + 7x</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Factorising Quadratics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2289" name="Rectangle 1"/>
          <p:cNvSpPr>
            <a:spLocks noChangeArrowheads="1"/>
          </p:cNvSpPr>
          <p:nvPr/>
        </p:nvSpPr>
        <p:spPr bwMode="auto">
          <a:xfrm>
            <a:off x="2267744" y="620688"/>
            <a:ext cx="4488729" cy="501675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Factorise and solve: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+ 8X + 12= 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+ 7X + 10= 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+ 13X + 12= 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19X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+ 70=0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X – 20=0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- 4X- 12=0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- 12X + 20=0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Rearrange, factorise and solve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+ 21X + 32=12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+ 8X -5 =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-20</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+ 6X + 23 = 5 – 3X</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Solve</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+ 21X + 51=15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+18 + 10=-6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4X</a:t>
            </a:r>
            <a:r>
              <a:rPr kumimoji="0" lang="en-GB" sz="2000" b="0" i="0" u="none"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 </a:t>
            </a: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-8X -4= 36 + 4x</a:t>
            </a:r>
            <a:endParaRPr kumimoji="0" lang="en-GB"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Sequences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7585" name="Rectangle 1"/>
          <p:cNvSpPr>
            <a:spLocks noChangeArrowheads="1"/>
          </p:cNvSpPr>
          <p:nvPr/>
        </p:nvSpPr>
        <p:spPr bwMode="auto">
          <a:xfrm>
            <a:off x="0" y="692696"/>
            <a:ext cx="680424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Copy down the following sequences and add the next three terms: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6	9	12	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7	12	17	22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10	16	22	28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	24	35	46	57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	48	46	44	42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each of the questions in question what is rule to find the next term in the sequence. (This is called the term to term rule)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Copy the following sequences, write the term to term rule and find the next 3 terms.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0.3	0.7	1.1	1.5	1.9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	1.7	2	2.3	2.6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	39.5	39	38.5	38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5.9	5.3	4.7	4.1	3.5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11.4	12.5	13.6	14.7	15.8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Copy the following sequences, write the term to term rule and find the next 3 terms.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	0	-5	-10	-15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-1	-5	-9	-13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	-16	-12	-8	-4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-30	-27.5	-25	-22.5	-20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Copy the following sequences, write the term to term rule and find the next 3 terms.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2	4	8	16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3	6	10	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3	7	13	21</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The Nth term</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6561" name="Rectangle 1"/>
          <p:cNvSpPr>
            <a:spLocks noChangeArrowheads="1"/>
          </p:cNvSpPr>
          <p:nvPr/>
        </p:nvSpPr>
        <p:spPr bwMode="auto">
          <a:xfrm>
            <a:off x="0" y="908720"/>
            <a:ext cx="7229864" cy="46166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Find the nth term of the following sequences: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7	10	13	16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7	12	17	22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10	16	22	28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	24	35	46	57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9	17	25	33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Take the following nth terms and find the first 5 terms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3n + 1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4n +2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5n + 5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4n </a:t>
            </a:r>
            <a:r>
              <a:rPr kumimoji="0" lang="en-GB"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6n + 3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10n -3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a:t>
            </a:r>
            <a:r>
              <a:rPr kumimoji="0" lang="en-GB" sz="14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If the nth term is 7n + 4 what is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4</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b.  The 12</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c.  The 100</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If the nth term is 8n - 2 what is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4</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b.  The 12</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c.  The 100</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  If the nth term is 11n + 3 what is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4</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b.  The 12</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c.  The 100</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  If the nth term is n + 9 what is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4</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b.  The 12</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		c.  The 100</a:t>
            </a:r>
            <a:r>
              <a:rPr kumimoji="0" lang="en-GB" sz="1400" b="0" i="0" u="none"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th</a:t>
            </a: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term</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Century Gothic" pitchFamily="34" charset="0"/>
              </a:rPr>
              <a:t>Number Mains</a:t>
            </a:r>
            <a:endParaRPr lang="en-GB" sz="6000"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 name="Rectangle 5">
            <a:hlinkClick r:id="rId2" action="ppaction://hlinksldjump"/>
          </p:cNvPr>
          <p:cNvSpPr/>
          <p:nvPr/>
        </p:nvSpPr>
        <p:spPr>
          <a:xfrm>
            <a:off x="611560"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Adding, subtracting decimals</a:t>
            </a:r>
            <a:endParaRPr lang="en-GB" sz="1400" dirty="0">
              <a:solidFill>
                <a:schemeClr val="tx1"/>
              </a:solidFill>
              <a:latin typeface="Century Gothic" pitchFamily="34" charset="0"/>
            </a:endParaRPr>
          </a:p>
        </p:txBody>
      </p:sp>
      <p:sp>
        <p:nvSpPr>
          <p:cNvPr id="7" name="Rectangle 6">
            <a:hlinkClick r:id="rId3" action="ppaction://hlinksldjump"/>
          </p:cNvPr>
          <p:cNvSpPr/>
          <p:nvPr/>
        </p:nvSpPr>
        <p:spPr>
          <a:xfrm>
            <a:off x="2195736"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BIDMAS</a:t>
            </a:r>
            <a:endParaRPr lang="en-GB" sz="1400" dirty="0">
              <a:solidFill>
                <a:schemeClr val="tx1"/>
              </a:solidFill>
              <a:latin typeface="Century Gothic" pitchFamily="34" charset="0"/>
            </a:endParaRPr>
          </a:p>
        </p:txBody>
      </p:sp>
      <p:sp>
        <p:nvSpPr>
          <p:cNvPr id="8" name="Rectangle 7">
            <a:hlinkClick r:id="rId4" action="ppaction://hlinksldjump"/>
          </p:cNvPr>
          <p:cNvSpPr/>
          <p:nvPr/>
        </p:nvSpPr>
        <p:spPr>
          <a:xfrm>
            <a:off x="3707904"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Adding and subtracting fractions</a:t>
            </a:r>
            <a:endParaRPr lang="en-GB" sz="1400" dirty="0">
              <a:solidFill>
                <a:schemeClr val="tx1"/>
              </a:solidFill>
              <a:latin typeface="Century Gothic" pitchFamily="34" charset="0"/>
            </a:endParaRPr>
          </a:p>
        </p:txBody>
      </p:sp>
      <p:sp>
        <p:nvSpPr>
          <p:cNvPr id="9" name="Rectangle 8">
            <a:hlinkClick r:id="rId5" action="ppaction://hlinksldjump"/>
          </p:cNvPr>
          <p:cNvSpPr/>
          <p:nvPr/>
        </p:nvSpPr>
        <p:spPr>
          <a:xfrm>
            <a:off x="5220072"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Direct Proportion</a:t>
            </a:r>
            <a:endParaRPr lang="en-GB" sz="1400" dirty="0">
              <a:solidFill>
                <a:schemeClr val="tx1"/>
              </a:solidFill>
              <a:latin typeface="Century Gothic" pitchFamily="34" charset="0"/>
            </a:endParaRPr>
          </a:p>
        </p:txBody>
      </p:sp>
      <p:sp>
        <p:nvSpPr>
          <p:cNvPr id="10" name="Rectangle 9">
            <a:hlinkClick r:id="rId6" action="ppaction://hlinksldjump"/>
          </p:cNvPr>
          <p:cNvSpPr/>
          <p:nvPr/>
        </p:nvSpPr>
        <p:spPr>
          <a:xfrm>
            <a:off x="6804248"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Factors</a:t>
            </a:r>
            <a:endParaRPr lang="en-GB" sz="1400" dirty="0">
              <a:solidFill>
                <a:schemeClr val="tx1"/>
              </a:solidFill>
              <a:latin typeface="Century Gothic" pitchFamily="34" charset="0"/>
            </a:endParaRPr>
          </a:p>
        </p:txBody>
      </p:sp>
      <p:sp>
        <p:nvSpPr>
          <p:cNvPr id="11" name="Rectangle 10">
            <a:hlinkClick r:id="rId7" action="ppaction://hlinksldjump"/>
          </p:cNvPr>
          <p:cNvSpPr/>
          <p:nvPr/>
        </p:nvSpPr>
        <p:spPr>
          <a:xfrm>
            <a:off x="611560"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Factor Trees</a:t>
            </a:r>
            <a:endParaRPr lang="en-GB" sz="1400" dirty="0">
              <a:solidFill>
                <a:schemeClr val="tx1"/>
              </a:solidFill>
              <a:latin typeface="Century Gothic" pitchFamily="34" charset="0"/>
            </a:endParaRPr>
          </a:p>
        </p:txBody>
      </p:sp>
      <p:sp>
        <p:nvSpPr>
          <p:cNvPr id="12" name="Rectangle 11">
            <a:hlinkClick r:id="rId8" action="ppaction://hlinksldjump"/>
          </p:cNvPr>
          <p:cNvSpPr/>
          <p:nvPr/>
        </p:nvSpPr>
        <p:spPr>
          <a:xfrm>
            <a:off x="2195736"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Directed Numbers</a:t>
            </a:r>
            <a:endParaRPr lang="en-GB" sz="1400" dirty="0">
              <a:solidFill>
                <a:schemeClr val="tx1"/>
              </a:solidFill>
              <a:latin typeface="Century Gothic" pitchFamily="34" charset="0"/>
            </a:endParaRPr>
          </a:p>
        </p:txBody>
      </p:sp>
      <p:sp>
        <p:nvSpPr>
          <p:cNvPr id="13" name="Rectangle 12">
            <a:hlinkClick r:id="rId9" action="ppaction://hlinksldjump"/>
          </p:cNvPr>
          <p:cNvSpPr/>
          <p:nvPr/>
        </p:nvSpPr>
        <p:spPr>
          <a:xfrm>
            <a:off x="3707904"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Directed Numbers 2</a:t>
            </a:r>
            <a:endParaRPr lang="en-GB" sz="1400" dirty="0">
              <a:solidFill>
                <a:schemeClr val="tx1"/>
              </a:solidFill>
              <a:latin typeface="Century Gothic" pitchFamily="34" charset="0"/>
            </a:endParaRPr>
          </a:p>
        </p:txBody>
      </p:sp>
      <p:sp>
        <p:nvSpPr>
          <p:cNvPr id="14" name="Rectangle 13">
            <a:hlinkClick r:id="rId10" action="ppaction://hlinksldjump"/>
          </p:cNvPr>
          <p:cNvSpPr/>
          <p:nvPr/>
        </p:nvSpPr>
        <p:spPr>
          <a:xfrm>
            <a:off x="5220072"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Equivalent Fractions</a:t>
            </a:r>
            <a:endParaRPr lang="en-GB" sz="1400" dirty="0">
              <a:solidFill>
                <a:schemeClr val="tx1"/>
              </a:solidFill>
              <a:latin typeface="Century Gothic" pitchFamily="34" charset="0"/>
            </a:endParaRPr>
          </a:p>
        </p:txBody>
      </p:sp>
      <p:sp>
        <p:nvSpPr>
          <p:cNvPr id="15" name="Rectangle 14">
            <a:hlinkClick r:id="" action="ppaction://noaction"/>
          </p:cNvPr>
          <p:cNvSpPr/>
          <p:nvPr/>
        </p:nvSpPr>
        <p:spPr>
          <a:xfrm>
            <a:off x="6804248"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FDP</a:t>
            </a:r>
            <a:endParaRPr lang="en-GB" sz="1400" dirty="0">
              <a:solidFill>
                <a:schemeClr val="tx1"/>
              </a:solidFill>
              <a:latin typeface="Century Gothic" pitchFamily="34" charset="0"/>
            </a:endParaRPr>
          </a:p>
        </p:txBody>
      </p:sp>
      <p:sp>
        <p:nvSpPr>
          <p:cNvPr id="16" name="Rectangle 15">
            <a:hlinkClick r:id="rId11" action="ppaction://hlinksldjump"/>
          </p:cNvPr>
          <p:cNvSpPr/>
          <p:nvPr/>
        </p:nvSpPr>
        <p:spPr>
          <a:xfrm>
            <a:off x="611560"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Finding %</a:t>
            </a:r>
            <a:endParaRPr lang="en-GB" sz="1400" dirty="0">
              <a:solidFill>
                <a:schemeClr val="tx1"/>
              </a:solidFill>
              <a:latin typeface="Century Gothic" pitchFamily="34" charset="0"/>
            </a:endParaRPr>
          </a:p>
        </p:txBody>
      </p:sp>
      <p:sp>
        <p:nvSpPr>
          <p:cNvPr id="17" name="Rectangle 16">
            <a:hlinkClick r:id="rId12" action="ppaction://hlinksldjump"/>
          </p:cNvPr>
          <p:cNvSpPr/>
          <p:nvPr/>
        </p:nvSpPr>
        <p:spPr>
          <a:xfrm>
            <a:off x="2195736"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Ratio</a:t>
            </a:r>
            <a:endParaRPr lang="en-GB" sz="1400" dirty="0">
              <a:solidFill>
                <a:schemeClr val="tx1"/>
              </a:solidFill>
              <a:latin typeface="Century Gothic" pitchFamily="34" charset="0"/>
            </a:endParaRPr>
          </a:p>
        </p:txBody>
      </p:sp>
      <p:sp>
        <p:nvSpPr>
          <p:cNvPr id="18" name="Rectangle 17">
            <a:hlinkClick r:id="rId13" action="ppaction://hlinksldjump"/>
          </p:cNvPr>
          <p:cNvSpPr/>
          <p:nvPr/>
        </p:nvSpPr>
        <p:spPr>
          <a:xfrm>
            <a:off x="3707904"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HCF and LCM</a:t>
            </a:r>
            <a:endParaRPr lang="en-GB" sz="1400" dirty="0">
              <a:solidFill>
                <a:schemeClr val="tx1"/>
              </a:solidFill>
              <a:latin typeface="Century Gothic" pitchFamily="34" charset="0"/>
            </a:endParaRPr>
          </a:p>
        </p:txBody>
      </p:sp>
      <p:sp>
        <p:nvSpPr>
          <p:cNvPr id="19" name="Rectangle 18">
            <a:hlinkClick r:id="rId14" action="ppaction://hlinksldjump"/>
          </p:cNvPr>
          <p:cNvSpPr/>
          <p:nvPr/>
        </p:nvSpPr>
        <p:spPr>
          <a:xfrm>
            <a:off x="5220072"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Indirect Proportion</a:t>
            </a:r>
            <a:endParaRPr lang="en-GB" sz="1400" dirty="0">
              <a:solidFill>
                <a:schemeClr val="tx1"/>
              </a:solidFill>
              <a:latin typeface="Century Gothic" pitchFamily="34" charset="0"/>
            </a:endParaRPr>
          </a:p>
        </p:txBody>
      </p:sp>
      <p:sp>
        <p:nvSpPr>
          <p:cNvPr id="20" name="Rectangle 19">
            <a:hlinkClick r:id="rId15" action="ppaction://hlinksldjump"/>
          </p:cNvPr>
          <p:cNvSpPr/>
          <p:nvPr/>
        </p:nvSpPr>
        <p:spPr>
          <a:xfrm>
            <a:off x="6804248"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Limits</a:t>
            </a:r>
            <a:endParaRPr lang="en-GB" sz="1400" dirty="0">
              <a:solidFill>
                <a:schemeClr val="tx1"/>
              </a:solidFill>
              <a:latin typeface="Century Gothic" pitchFamily="34" charset="0"/>
            </a:endParaRPr>
          </a:p>
        </p:txBody>
      </p:sp>
      <p:sp>
        <p:nvSpPr>
          <p:cNvPr id="21" name="Rectangle 20">
            <a:hlinkClick r:id="rId16" action="ppaction://hlinksldjump"/>
          </p:cNvPr>
          <p:cNvSpPr/>
          <p:nvPr/>
        </p:nvSpPr>
        <p:spPr>
          <a:xfrm>
            <a:off x="611560"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Multiplying and dividing decimals</a:t>
            </a:r>
            <a:endParaRPr lang="en-GB" sz="1200" dirty="0">
              <a:solidFill>
                <a:schemeClr val="tx1"/>
              </a:solidFill>
              <a:latin typeface="Century Gothic" pitchFamily="34" charset="0"/>
            </a:endParaRPr>
          </a:p>
        </p:txBody>
      </p:sp>
      <p:sp>
        <p:nvSpPr>
          <p:cNvPr id="22" name="Rectangle 21">
            <a:hlinkClick r:id="rId17" action="ppaction://hlinksldjump"/>
          </p:cNvPr>
          <p:cNvSpPr/>
          <p:nvPr/>
        </p:nvSpPr>
        <p:spPr>
          <a:xfrm>
            <a:off x="2195736"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Multiplying and Dividing Fractions</a:t>
            </a:r>
            <a:endParaRPr lang="en-GB" sz="1200" dirty="0">
              <a:solidFill>
                <a:schemeClr val="tx1"/>
              </a:solidFill>
              <a:latin typeface="Century Gothic" pitchFamily="34" charset="0"/>
            </a:endParaRPr>
          </a:p>
        </p:txBody>
      </p:sp>
      <p:sp>
        <p:nvSpPr>
          <p:cNvPr id="23" name="Rectangle 22">
            <a:hlinkClick r:id="rId18" action="ppaction://hlinksldjump"/>
          </p:cNvPr>
          <p:cNvSpPr/>
          <p:nvPr/>
        </p:nvSpPr>
        <p:spPr>
          <a:xfrm>
            <a:off x="3707904"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Multiples</a:t>
            </a:r>
            <a:endParaRPr lang="en-GB" sz="1400" dirty="0">
              <a:solidFill>
                <a:schemeClr val="tx1"/>
              </a:solidFill>
              <a:latin typeface="Century Gothic" pitchFamily="34" charset="0"/>
            </a:endParaRPr>
          </a:p>
        </p:txBody>
      </p:sp>
      <p:sp>
        <p:nvSpPr>
          <p:cNvPr id="24" name="Rectangle 23">
            <a:hlinkClick r:id="rId19" action="ppaction://hlinksldjump"/>
          </p:cNvPr>
          <p:cNvSpPr/>
          <p:nvPr/>
        </p:nvSpPr>
        <p:spPr>
          <a:xfrm>
            <a:off x="5220072"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Ordering Decimals</a:t>
            </a:r>
            <a:endParaRPr lang="en-GB" sz="1400" dirty="0">
              <a:solidFill>
                <a:schemeClr val="tx1"/>
              </a:solidFill>
              <a:latin typeface="Century Gothic" pitchFamily="34" charset="0"/>
            </a:endParaRPr>
          </a:p>
        </p:txBody>
      </p:sp>
      <p:sp>
        <p:nvSpPr>
          <p:cNvPr id="25" name="Rectangle 24">
            <a:hlinkClick r:id="rId20" action="ppaction://hlinksldjump"/>
          </p:cNvPr>
          <p:cNvSpPr/>
          <p:nvPr/>
        </p:nvSpPr>
        <p:spPr>
          <a:xfrm>
            <a:off x="6804248"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Ordering Fractions</a:t>
            </a:r>
            <a:endParaRPr lang="en-GB" sz="1400" dirty="0">
              <a:solidFill>
                <a:schemeClr val="tx1"/>
              </a:solidFill>
              <a:latin typeface="Century Gothic" pitchFamily="34" charset="0"/>
            </a:endParaRPr>
          </a:p>
        </p:txBody>
      </p:sp>
      <p:sp>
        <p:nvSpPr>
          <p:cNvPr id="26" name="Rectangle 25">
            <a:hlinkClick r:id="rId21" action="ppaction://hlinksldjump"/>
          </p:cNvPr>
          <p:cNvSpPr/>
          <p:nvPr/>
        </p:nvSpPr>
        <p:spPr>
          <a:xfrm>
            <a:off x="611560"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Percentage Increase</a:t>
            </a:r>
            <a:endParaRPr lang="en-GB" sz="1400" dirty="0">
              <a:solidFill>
                <a:schemeClr val="tx1"/>
              </a:solidFill>
              <a:latin typeface="Century Gothic" pitchFamily="34" charset="0"/>
            </a:endParaRPr>
          </a:p>
        </p:txBody>
      </p:sp>
      <p:sp>
        <p:nvSpPr>
          <p:cNvPr id="27" name="Rectangle 26">
            <a:hlinkClick r:id="rId22" action="ppaction://hlinksldjump"/>
          </p:cNvPr>
          <p:cNvSpPr/>
          <p:nvPr/>
        </p:nvSpPr>
        <p:spPr>
          <a:xfrm>
            <a:off x="2195736"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Reverse Percentage</a:t>
            </a:r>
            <a:endParaRPr lang="en-GB" sz="1400" dirty="0">
              <a:solidFill>
                <a:schemeClr val="tx1"/>
              </a:solidFill>
              <a:latin typeface="Century Gothic" pitchFamily="34" charset="0"/>
            </a:endParaRPr>
          </a:p>
        </p:txBody>
      </p:sp>
      <p:sp>
        <p:nvSpPr>
          <p:cNvPr id="28" name="Rectangle 27">
            <a:hlinkClick r:id="rId23" action="ppaction://hlinksldjump"/>
          </p:cNvPr>
          <p:cNvSpPr/>
          <p:nvPr/>
        </p:nvSpPr>
        <p:spPr>
          <a:xfrm>
            <a:off x="3707904"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Rounding </a:t>
            </a:r>
            <a:r>
              <a:rPr lang="en-GB" sz="1400" dirty="0" err="1" smtClean="0">
                <a:solidFill>
                  <a:schemeClr val="tx1"/>
                </a:solidFill>
                <a:latin typeface="Century Gothic" pitchFamily="34" charset="0"/>
              </a:rPr>
              <a:t>dp</a:t>
            </a:r>
            <a:endParaRPr lang="en-GB" sz="1400" dirty="0">
              <a:solidFill>
                <a:schemeClr val="tx1"/>
              </a:solidFill>
              <a:latin typeface="Century Gothic" pitchFamily="34" charset="0"/>
            </a:endParaRPr>
          </a:p>
        </p:txBody>
      </p:sp>
      <p:sp>
        <p:nvSpPr>
          <p:cNvPr id="29" name="Rectangle 28">
            <a:hlinkClick r:id="rId24" action="ppaction://hlinksldjump"/>
          </p:cNvPr>
          <p:cNvSpPr/>
          <p:nvPr/>
        </p:nvSpPr>
        <p:spPr>
          <a:xfrm>
            <a:off x="5220072"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Rounding sig fig</a:t>
            </a:r>
            <a:endParaRPr lang="en-GB" sz="1400" dirty="0">
              <a:solidFill>
                <a:schemeClr val="tx1"/>
              </a:solidFill>
              <a:latin typeface="Century Gothic" pitchFamily="34" charset="0"/>
            </a:endParaRPr>
          </a:p>
        </p:txBody>
      </p:sp>
      <p:sp>
        <p:nvSpPr>
          <p:cNvPr id="30" name="Rectangle 29">
            <a:hlinkClick r:id="rId25" action="ppaction://hlinksldjump"/>
          </p:cNvPr>
          <p:cNvSpPr/>
          <p:nvPr/>
        </p:nvSpPr>
        <p:spPr>
          <a:xfrm>
            <a:off x="6804248"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Standard form</a:t>
            </a:r>
            <a:endParaRPr lang="en-GB" sz="14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Simplifying Expressions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5537" name="Picture 1"/>
          <p:cNvPicPr>
            <a:picLocks noChangeAspect="1" noChangeArrowheads="1"/>
          </p:cNvPicPr>
          <p:nvPr/>
        </p:nvPicPr>
        <p:blipFill>
          <a:blip r:embed="rId2" cstate="print"/>
          <a:srcRect l="25731" t="24235" r="57666" b="43281"/>
          <a:stretch>
            <a:fillRect/>
          </a:stretch>
        </p:blipFill>
        <p:spPr bwMode="auto">
          <a:xfrm>
            <a:off x="179511" y="692696"/>
            <a:ext cx="3404015" cy="3744416"/>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l="50362" t="24234" r="34976" b="48203"/>
          <a:stretch>
            <a:fillRect/>
          </a:stretch>
        </p:blipFill>
        <p:spPr bwMode="auto">
          <a:xfrm>
            <a:off x="5941783" y="2276872"/>
            <a:ext cx="3202217" cy="3384376"/>
          </a:xfrm>
          <a:prstGeom prst="rect">
            <a:avLst/>
          </a:prstGeom>
          <a:noFill/>
          <a:ln w="9525">
            <a:noFill/>
            <a:miter lim="800000"/>
            <a:headEnd/>
            <a:tailEnd/>
          </a:ln>
        </p:spPr>
      </p:pic>
      <p:pic>
        <p:nvPicPr>
          <p:cNvPr id="8" name="Picture 1"/>
          <p:cNvPicPr>
            <a:picLocks noChangeAspect="1" noChangeArrowheads="1"/>
          </p:cNvPicPr>
          <p:nvPr/>
        </p:nvPicPr>
        <p:blipFill>
          <a:blip r:embed="rId2" cstate="print"/>
          <a:srcRect l="25731" t="56719" r="63754" b="17687"/>
          <a:stretch>
            <a:fillRect/>
          </a:stretch>
        </p:blipFill>
        <p:spPr bwMode="auto">
          <a:xfrm>
            <a:off x="3635896" y="1484784"/>
            <a:ext cx="2210092" cy="302433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Simultaneous Equations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4513" name="Rectangle 1"/>
          <p:cNvSpPr>
            <a:spLocks noChangeArrowheads="1"/>
          </p:cNvSpPr>
          <p:nvPr/>
        </p:nvSpPr>
        <p:spPr bwMode="auto">
          <a:xfrm>
            <a:off x="899592" y="1008315"/>
            <a:ext cx="6942926" cy="47089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Find a and b for each pair of simultaneous equations:</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5a + 2b= 14 	6a + 2b= 16</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7a + 3b= 27 	6a + 3b= 24</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10a - 2b= 30 	3a - 2b= 2</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9a - 6b= 42 	6a - 6b= 18</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Find a and b for each pair of simultaneous equations:</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4a + 7b= 27 	4a - 7b= 13</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3a + 2b= 35 	2a - 2b= 10</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11a - 8b= 4 	a + 8b= 44</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5a + 3b= 69 	7a - 3b= 75</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Find a and b for each pair of simultaneous equations:</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5a + 6b= 28 	6a + 2b= 18</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4a + 4b= 36 	6a - 2b= 22</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2a - 8b=  14	3a + 2b= 41</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a:p>
            <a:pPr marL="914400" lvl="1" indent="-457200" eaLnBrk="0" fontAlgn="base" hangingPunct="0">
              <a:spcBef>
                <a:spcPct val="0"/>
              </a:spcBef>
              <a:spcAft>
                <a:spcPct val="0"/>
              </a:spcAft>
              <a:buFont typeface="+mj-lt"/>
              <a:buAutoNum type="alphaLcParenR"/>
            </a:pPr>
            <a:r>
              <a:rPr kumimoji="0" lang="en-GB" sz="200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9a + 6b=  84 	3a - 3b= 25.5</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Solving Simultaneous Equations Graphically</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3489" name="Picture 1"/>
          <p:cNvPicPr>
            <a:picLocks noChangeAspect="1" noChangeArrowheads="1"/>
          </p:cNvPicPr>
          <p:nvPr/>
        </p:nvPicPr>
        <p:blipFill>
          <a:blip r:embed="rId2" cstate="print"/>
          <a:srcRect l="24624" t="32110" r="52132" b="26547"/>
          <a:stretch>
            <a:fillRect/>
          </a:stretch>
        </p:blipFill>
        <p:spPr bwMode="auto">
          <a:xfrm>
            <a:off x="0" y="980728"/>
            <a:ext cx="4248472" cy="4248472"/>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l="49943" t="32110" r="25567" b="25563"/>
          <a:stretch>
            <a:fillRect/>
          </a:stretch>
        </p:blipFill>
        <p:spPr bwMode="auto">
          <a:xfrm>
            <a:off x="4427984" y="980728"/>
            <a:ext cx="4248472" cy="412845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Solving Equations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2465" name="Rectangle 1"/>
          <p:cNvSpPr>
            <a:spLocks noChangeArrowheads="1"/>
          </p:cNvSpPr>
          <p:nvPr/>
        </p:nvSpPr>
        <p:spPr bwMode="auto">
          <a:xfrm>
            <a:off x="1475656" y="773996"/>
            <a:ext cx="630019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x if:</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7x= 42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12x=36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5x = 40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10x = 110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you answer these questions?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x if:</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 + 10 = 17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 + 15 = 27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 + 25 = 30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X- 9 = 15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 – 13 = 40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you answer these questions?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x if</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3x + 6 =21</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7x + 11 = 67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5x + 4 = 24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9x – 2 =25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11x – 14= 30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10x - 7= 53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12x + 11= 155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15x - 14= 61</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13x + 25 = 90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you answer these questions?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Substituting</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1441" name="Rectangle 1"/>
          <p:cNvSpPr>
            <a:spLocks noChangeArrowheads="1"/>
          </p:cNvSpPr>
          <p:nvPr/>
        </p:nvSpPr>
        <p:spPr bwMode="auto">
          <a:xfrm>
            <a:off x="0" y="620688"/>
            <a:ext cx="327585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5 what is: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11A</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 – 10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 + 15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100-5A</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B is 7 what is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2(B+8)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3(B-5)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B(B+5)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9(10-B)</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(3+B)X(B-5)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6 and B=7 what is: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6A+2B</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A(B+1)</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3" name="Picture 3"/>
          <p:cNvPicPr>
            <a:picLocks noChangeAspect="1" noChangeArrowheads="1"/>
          </p:cNvPicPr>
          <p:nvPr/>
        </p:nvPicPr>
        <p:blipFill>
          <a:blip r:embed="rId2" cstate="print"/>
          <a:srcRect l="52214" t="29328" r="37824" b="19485"/>
          <a:stretch>
            <a:fillRect/>
          </a:stretch>
        </p:blipFill>
        <p:spPr bwMode="auto">
          <a:xfrm>
            <a:off x="5868144" y="692696"/>
            <a:ext cx="1872208" cy="5408601"/>
          </a:xfrm>
          <a:prstGeom prst="rect">
            <a:avLst/>
          </a:prstGeom>
          <a:noFill/>
          <a:ln w="28575">
            <a:solidFill>
              <a:schemeClr val="accent1"/>
            </a:solidFill>
            <a:miter lim="800000"/>
            <a:headEnd/>
            <a:tailEnd/>
          </a:ln>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1268760"/>
            <a:ext cx="846043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trial and improvement to find the positive solution to these quadratic equations to 1 </a:t>
            </a:r>
            <a:r>
              <a:rPr kumimoji="0" lang="en-GB"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dp</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you may like to use a table, the table for the first question has been drawn for you.</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+ 3x -30=0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+ 3x -30=0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+ 2x -20=0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+ 4x -10=0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-2x -5=0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trial and improvement to find the positive solution to these quadratic equations to 2dp</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- 5x -10=0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+ 2x -25=0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trial and improvement to find the positive solution to these quadratic equations to 3dp</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x -6=0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3X</a:t>
            </a:r>
            <a:r>
              <a:rPr kumimoji="0" lang="en-GB" sz="1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- 2x -11=0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Trial and Improvement</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6" name="Table 5"/>
          <p:cNvGraphicFramePr>
            <a:graphicFrameLocks noGrp="1"/>
          </p:cNvGraphicFramePr>
          <p:nvPr/>
        </p:nvGraphicFramePr>
        <p:xfrm>
          <a:off x="2411760" y="2053347"/>
          <a:ext cx="5978714" cy="595884"/>
        </p:xfrm>
        <a:graphic>
          <a:graphicData uri="http://schemas.openxmlformats.org/drawingml/2006/table">
            <a:tbl>
              <a:tblPr/>
              <a:tblGrid>
                <a:gridCol w="1027670"/>
                <a:gridCol w="1037365"/>
                <a:gridCol w="853123"/>
                <a:gridCol w="830898"/>
                <a:gridCol w="2229658"/>
              </a:tblGrid>
              <a:tr h="0">
                <a:tc>
                  <a:txBody>
                    <a:bodyPr/>
                    <a:lstStyle/>
                    <a:p>
                      <a:pPr marL="457200">
                        <a:lnSpc>
                          <a:spcPct val="115000"/>
                        </a:lnSpc>
                        <a:spcAft>
                          <a:spcPts val="0"/>
                        </a:spcAft>
                      </a:pPr>
                      <a:r>
                        <a:rPr lang="en-GB" sz="1200" b="1" dirty="0">
                          <a:latin typeface="Calibri"/>
                          <a:ea typeface="Calibri"/>
                          <a:cs typeface="Times New Roman"/>
                        </a:rPr>
                        <a:t>x</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200" b="1">
                          <a:latin typeface="Calibri"/>
                          <a:ea typeface="Calibri"/>
                          <a:cs typeface="Times New Roman"/>
                        </a:rPr>
                        <a:t>X</a:t>
                      </a:r>
                      <a:r>
                        <a:rPr lang="en-GB" sz="1200" b="1" baseline="30000">
                          <a:latin typeface="Calibri"/>
                          <a:ea typeface="Calibri"/>
                          <a:cs typeface="Times New Roman"/>
                        </a:rPr>
                        <a:t>2</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200" b="1">
                          <a:latin typeface="Calibri"/>
                          <a:ea typeface="Calibri"/>
                          <a:cs typeface="Times New Roman"/>
                        </a:rPr>
                        <a:t>+3x</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200" b="1">
                          <a:latin typeface="Calibri"/>
                          <a:ea typeface="Calibri"/>
                          <a:cs typeface="Times New Roman"/>
                        </a:rPr>
                        <a:t>-30</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200" b="1" dirty="0">
                          <a:latin typeface="Calibri"/>
                          <a:ea typeface="Calibri"/>
                          <a:cs typeface="Times New Roman"/>
                        </a:rPr>
                        <a:t>Big or small?</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Writing Expressions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9393" name="Rectangle 1"/>
          <p:cNvSpPr>
            <a:spLocks noChangeArrowheads="1"/>
          </p:cNvSpPr>
          <p:nvPr/>
        </p:nvSpPr>
        <p:spPr bwMode="auto">
          <a:xfrm>
            <a:off x="1115616" y="620688"/>
            <a:ext cx="687625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age is C, write expressions for the ages of the members of my family if:</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brother is 3 years older than me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sister is 2 years younger than me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mum is double my 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dad is 5 years older than my mum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Gran is 4 times my 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Grand Dad is twice my Dads 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have S sweets, write an expression for the number of sweets my friends have if I:</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give Tom all my sweets and he has 5 of his own</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give Alan half of my sweets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eat four sweets then give Simon the rest</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give Lucy a quarter of my sweets, then an extra 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My favourite song last M minutes, how long do I spend listening to music if:</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listen to the song once and hour all day (and including when I’m asleep)</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listen to half the song 8 times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listen to the intro (a quarter of the song) 5 times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listen to my song, then the next one which is exactly twice as long</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listen to my song, then the next one which is exactly twice as long, and do this 5 times throughout the day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rectangle has lengths x and y, write an expression for:</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area of the rectangle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area covered by 6 rectangles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perimeter of the rectangle</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Y=</a:t>
            </a:r>
            <a:r>
              <a:rPr lang="en-GB" sz="3200" dirty="0" err="1" smtClean="0">
                <a:latin typeface="Century Gothic" pitchFamily="34" charset="0"/>
              </a:rPr>
              <a:t>mx</a:t>
            </a:r>
            <a:r>
              <a:rPr lang="en-GB" sz="3200" dirty="0" smtClean="0">
                <a:latin typeface="Century Gothic" pitchFamily="34" charset="0"/>
              </a:rPr>
              <a:t> +c</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8369" name="Rectangle 1"/>
          <p:cNvSpPr>
            <a:spLocks noChangeArrowheads="1"/>
          </p:cNvSpPr>
          <p:nvPr/>
        </p:nvSpPr>
        <p:spPr bwMode="auto">
          <a:xfrm>
            <a:off x="0" y="836712"/>
            <a:ext cx="824440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Copy and complete: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line with a positive gradient will go from ________ left to ________right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line with a negative gradient will go from ________ left to ________right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Look at the equations below, write down the gradient and the coordinates of the line they represent.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Y=3x+4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2x-5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Y=6x+9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Y=x- 7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Y=10x</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Y=5+8x</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Y=7-11x</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Draw an axis from -10 to 10, plot the following lines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  2x + 3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 3x – 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 -2x + 5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 -3x + 9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gradient of the line between these pairs of coordinates by dividing the change in y by the change in x.</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 	(5,5)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(5,5)	(6,7)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(3,8)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(10,9)	(6,1)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(15,20)  (10,5)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Using the gradient worked out in the last question and one of the coordinates, find the value of c for the line between the pairs of points in question 4.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out the equation of the line between the pairs of points in question 4 in the form y=</a:t>
            </a:r>
            <a:r>
              <a:rPr kumimoji="0" lang="en-GB" sz="12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mx+c</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Area of Circles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7" name="Picture 3"/>
          <p:cNvPicPr>
            <a:picLocks noChangeAspect="1" noChangeArrowheads="1"/>
          </p:cNvPicPr>
          <p:nvPr/>
        </p:nvPicPr>
        <p:blipFill>
          <a:blip r:embed="rId2" cstate="print"/>
          <a:srcRect l="27863" t="33266" r="27309" b="23422"/>
          <a:stretch>
            <a:fillRect/>
          </a:stretch>
        </p:blipFill>
        <p:spPr bwMode="auto">
          <a:xfrm>
            <a:off x="323528" y="836712"/>
            <a:ext cx="8483852" cy="460851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rcRect l="34727" t="22286" r="19453" b="29428"/>
          <a:stretch>
            <a:fillRect/>
          </a:stretch>
        </p:blipFill>
        <p:spPr bwMode="auto">
          <a:xfrm>
            <a:off x="2879304" y="3352775"/>
            <a:ext cx="6264696" cy="2884537"/>
          </a:xfrm>
          <a:prstGeom prst="rect">
            <a:avLst/>
          </a:prstGeom>
          <a:noFill/>
          <a:ln w="9525">
            <a:solidFill>
              <a:schemeClr val="accent1"/>
            </a:solidFill>
            <a:miter lim="800000"/>
            <a:headEnd/>
            <a:tailEnd/>
          </a:ln>
        </p:spPr>
      </p:pic>
      <p:sp>
        <p:nvSpPr>
          <p:cNvPr id="2" name="Title 1"/>
          <p:cNvSpPr>
            <a:spLocks noGrp="1"/>
          </p:cNvSpPr>
          <p:nvPr>
            <p:ph type="title"/>
          </p:nvPr>
        </p:nvSpPr>
        <p:spPr>
          <a:xfrm>
            <a:off x="1907704" y="-90264"/>
            <a:ext cx="8229600" cy="1143000"/>
          </a:xfrm>
        </p:spPr>
        <p:txBody>
          <a:bodyPr>
            <a:noAutofit/>
          </a:bodyPr>
          <a:lstStyle/>
          <a:p>
            <a:r>
              <a:rPr lang="en-GB" sz="3200" dirty="0" smtClean="0">
                <a:latin typeface="Century Gothic" pitchFamily="34" charset="0"/>
              </a:rPr>
              <a:t>Area of Triangles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7" name="Picture 6"/>
          <p:cNvPicPr/>
          <p:nvPr/>
        </p:nvPicPr>
        <p:blipFill>
          <a:blip r:embed="rId3" cstate="print"/>
          <a:srcRect l="35531" t="21429" r="18006" b="22286"/>
          <a:stretch>
            <a:fillRect/>
          </a:stretch>
        </p:blipFill>
        <p:spPr bwMode="auto">
          <a:xfrm>
            <a:off x="0" y="0"/>
            <a:ext cx="4248472" cy="3168352"/>
          </a:xfrm>
          <a:prstGeom prst="rect">
            <a:avLst/>
          </a:prstGeom>
          <a:noFill/>
          <a:ln w="9525">
            <a:solidFill>
              <a:schemeClr val="accent1"/>
            </a:solidFill>
            <a:miter lim="800000"/>
            <a:headEnd/>
            <a:tailEnd/>
          </a:ln>
        </p:spPr>
      </p:pic>
      <p:sp>
        <p:nvSpPr>
          <p:cNvPr id="9" name="TextBox 8"/>
          <p:cNvSpPr txBox="1"/>
          <p:nvPr/>
        </p:nvSpPr>
        <p:spPr>
          <a:xfrm>
            <a:off x="4499992" y="908720"/>
            <a:ext cx="2592288" cy="646331"/>
          </a:xfrm>
          <a:prstGeom prst="rect">
            <a:avLst/>
          </a:prstGeom>
          <a:noFill/>
        </p:spPr>
        <p:txBody>
          <a:bodyPr wrap="square" rtlCol="0">
            <a:spAutoFit/>
          </a:bodyPr>
          <a:lstStyle/>
          <a:p>
            <a:r>
              <a:rPr lang="en-GB" dirty="0" smtClean="0"/>
              <a:t>1. Find the area of the triangles on the left</a:t>
            </a:r>
            <a:endParaRPr lang="en-GB" dirty="0"/>
          </a:p>
        </p:txBody>
      </p:sp>
      <p:sp>
        <p:nvSpPr>
          <p:cNvPr id="10" name="TextBox 9"/>
          <p:cNvSpPr txBox="1"/>
          <p:nvPr/>
        </p:nvSpPr>
        <p:spPr>
          <a:xfrm>
            <a:off x="0" y="4149080"/>
            <a:ext cx="2592288" cy="923330"/>
          </a:xfrm>
          <a:prstGeom prst="rect">
            <a:avLst/>
          </a:prstGeom>
          <a:noFill/>
        </p:spPr>
        <p:txBody>
          <a:bodyPr wrap="square" rtlCol="0">
            <a:spAutoFit/>
          </a:bodyPr>
          <a:lstStyle/>
          <a:p>
            <a:r>
              <a:rPr lang="en-GB" dirty="0" smtClean="0"/>
              <a:t>2. Find the missing lengths of the triangles on the right</a:t>
            </a:r>
            <a:endParaRPr lang="en-GB"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and Subtracting Decimals</a:t>
            </a:r>
            <a:endParaRPr lang="en-GB" dirty="0"/>
          </a:p>
        </p:txBody>
      </p:sp>
      <p:pic>
        <p:nvPicPr>
          <p:cNvPr id="1029" name="Picture 5"/>
          <p:cNvPicPr>
            <a:picLocks noChangeAspect="1" noChangeArrowheads="1"/>
          </p:cNvPicPr>
          <p:nvPr/>
        </p:nvPicPr>
        <p:blipFill>
          <a:blip r:embed="rId2" cstate="print"/>
          <a:srcRect l="26202" t="20469" r="59962" b="57875"/>
          <a:stretch>
            <a:fillRect/>
          </a:stretch>
        </p:blipFill>
        <p:spPr bwMode="auto">
          <a:xfrm>
            <a:off x="539552" y="1124744"/>
            <a:ext cx="2448272" cy="2154479"/>
          </a:xfrm>
          <a:prstGeom prst="rect">
            <a:avLst/>
          </a:prstGeom>
          <a:noFill/>
          <a:ln w="9525">
            <a:noFill/>
            <a:miter lim="800000"/>
            <a:headEnd/>
            <a:tailEnd/>
          </a:ln>
        </p:spPr>
      </p:pic>
      <p:pic>
        <p:nvPicPr>
          <p:cNvPr id="9" name="Picture 5"/>
          <p:cNvPicPr>
            <a:picLocks noChangeAspect="1" noChangeArrowheads="1"/>
          </p:cNvPicPr>
          <p:nvPr/>
        </p:nvPicPr>
        <p:blipFill>
          <a:blip r:embed="rId2" cstate="print"/>
          <a:srcRect l="26202" t="43109" r="59962" b="36219"/>
          <a:stretch>
            <a:fillRect/>
          </a:stretch>
        </p:blipFill>
        <p:spPr bwMode="auto">
          <a:xfrm>
            <a:off x="3203848" y="1124744"/>
            <a:ext cx="2520280" cy="2117035"/>
          </a:xfrm>
          <a:prstGeom prst="rect">
            <a:avLst/>
          </a:prstGeom>
          <a:noFill/>
          <a:ln w="9525">
            <a:noFill/>
            <a:miter lim="800000"/>
            <a:headEnd/>
            <a:tailEnd/>
          </a:ln>
        </p:spPr>
      </p:pic>
      <p:pic>
        <p:nvPicPr>
          <p:cNvPr id="10" name="Picture 5"/>
          <p:cNvPicPr>
            <a:picLocks noChangeAspect="1" noChangeArrowheads="1"/>
          </p:cNvPicPr>
          <p:nvPr/>
        </p:nvPicPr>
        <p:blipFill>
          <a:blip r:embed="rId2" cstate="print"/>
          <a:srcRect l="26202" t="67718" r="59962" b="11610"/>
          <a:stretch>
            <a:fillRect/>
          </a:stretch>
        </p:blipFill>
        <p:spPr bwMode="auto">
          <a:xfrm>
            <a:off x="5940152" y="1124744"/>
            <a:ext cx="2520280" cy="211703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l="50553" t="20469" r="35611" b="56890"/>
          <a:stretch>
            <a:fillRect/>
          </a:stretch>
        </p:blipFill>
        <p:spPr bwMode="auto">
          <a:xfrm>
            <a:off x="1259632" y="3356992"/>
            <a:ext cx="2817705" cy="2592288"/>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l="50553" t="43110" r="35611" b="35608"/>
          <a:stretch>
            <a:fillRect/>
          </a:stretch>
        </p:blipFill>
        <p:spPr bwMode="auto">
          <a:xfrm>
            <a:off x="4499992" y="3333869"/>
            <a:ext cx="3024336" cy="2615411"/>
          </a:xfrm>
          <a:prstGeom prst="rect">
            <a:avLst/>
          </a:prstGeom>
          <a:noFill/>
          <a:ln w="9525">
            <a:noFill/>
            <a:miter lim="800000"/>
            <a:headEnd/>
            <a:tailEnd/>
          </a:ln>
        </p:spPr>
      </p:pic>
      <p:sp>
        <p:nvSpPr>
          <p:cNvPr id="13" name="Rectangle 12">
            <a:hlinkClick r:id="rId4" action="ppaction://hlinksldjump"/>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7391" t="32110" r="29722" b="19657"/>
          <a:stretch>
            <a:fillRect/>
          </a:stretch>
        </p:blipFill>
        <p:spPr bwMode="auto">
          <a:xfrm>
            <a:off x="251520" y="692696"/>
            <a:ext cx="8540988" cy="5400600"/>
          </a:xfrm>
          <a:prstGeom prst="rect">
            <a:avLst/>
          </a:prstGeom>
          <a:noFill/>
          <a:ln w="9525">
            <a:noFill/>
            <a:miter lim="800000"/>
            <a:headEnd/>
            <a:tailEnd/>
          </a:ln>
        </p:spPr>
      </p:pic>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Circumference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15562" r="13887" b="52574"/>
          <a:stretch>
            <a:fillRect/>
          </a:stretch>
        </p:blipFill>
        <p:spPr bwMode="auto">
          <a:xfrm>
            <a:off x="2673019" y="3789040"/>
            <a:ext cx="6470981" cy="2448272"/>
          </a:xfrm>
          <a:prstGeom prst="rect">
            <a:avLst/>
          </a:prstGeom>
          <a:noFill/>
          <a:ln w="9525">
            <a:noFill/>
            <a:miter lim="800000"/>
            <a:headEnd/>
            <a:tailEnd/>
          </a:ln>
        </p:spPr>
      </p:pic>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Circle theory 1</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2050" name="Picture 2"/>
          <p:cNvPicPr>
            <a:picLocks noChangeAspect="1" noChangeArrowheads="1"/>
          </p:cNvPicPr>
          <p:nvPr/>
        </p:nvPicPr>
        <p:blipFill>
          <a:blip r:embed="rId3" cstate="print"/>
          <a:srcRect l="14851" r="13477" b="8382"/>
          <a:stretch>
            <a:fillRect/>
          </a:stretch>
        </p:blipFill>
        <p:spPr bwMode="auto">
          <a:xfrm>
            <a:off x="0" y="844648"/>
            <a:ext cx="4139952" cy="298213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13866" r="13054"/>
          <a:stretch>
            <a:fillRect/>
          </a:stretch>
        </p:blipFill>
        <p:spPr bwMode="auto">
          <a:xfrm>
            <a:off x="5004048" y="764704"/>
            <a:ext cx="3904704" cy="300175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rcRect l="13815" t="1684" r="13681" b="635"/>
          <a:stretch>
            <a:fillRect/>
          </a:stretch>
        </p:blipFill>
        <p:spPr bwMode="auto">
          <a:xfrm>
            <a:off x="3920382" y="2842510"/>
            <a:ext cx="5223618" cy="4015490"/>
          </a:xfrm>
          <a:prstGeom prst="rect">
            <a:avLst/>
          </a:prstGeom>
          <a:noFill/>
          <a:ln w="9525">
            <a:noFill/>
            <a:miter lim="800000"/>
            <a:headEnd/>
            <a:tailEnd/>
          </a:ln>
        </p:spPr>
      </p:pic>
      <p:sp>
        <p:nvSpPr>
          <p:cNvPr id="2" name="Title 1"/>
          <p:cNvSpPr>
            <a:spLocks noGrp="1"/>
          </p:cNvSpPr>
          <p:nvPr>
            <p:ph type="title"/>
          </p:nvPr>
        </p:nvSpPr>
        <p:spPr>
          <a:xfrm>
            <a:off x="2627784" y="-315416"/>
            <a:ext cx="8229600" cy="1143000"/>
          </a:xfrm>
        </p:spPr>
        <p:txBody>
          <a:bodyPr>
            <a:noAutofit/>
          </a:bodyPr>
          <a:lstStyle/>
          <a:p>
            <a:r>
              <a:rPr lang="en-GB" sz="3200" dirty="0" smtClean="0">
                <a:latin typeface="Century Gothic" pitchFamily="34" charset="0"/>
              </a:rPr>
              <a:t>Circle Theory 2</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7" name="Picture 6"/>
          <p:cNvPicPr/>
          <p:nvPr/>
        </p:nvPicPr>
        <p:blipFill>
          <a:blip r:embed="rId3" cstate="print"/>
          <a:srcRect l="15326" t="49269" r="14091" b="6330"/>
          <a:stretch>
            <a:fillRect/>
          </a:stretch>
        </p:blipFill>
        <p:spPr bwMode="auto">
          <a:xfrm>
            <a:off x="0" y="548681"/>
            <a:ext cx="6444208" cy="216024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Construction</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4098" name="Picture 2"/>
          <p:cNvPicPr>
            <a:picLocks noChangeAspect="1" noChangeArrowheads="1"/>
          </p:cNvPicPr>
          <p:nvPr/>
        </p:nvPicPr>
        <p:blipFill>
          <a:blip r:embed="rId2" cstate="print"/>
          <a:srcRect l="18536" t="32110" r="19479" b="22610"/>
          <a:stretch>
            <a:fillRect/>
          </a:stretch>
        </p:blipFill>
        <p:spPr bwMode="auto">
          <a:xfrm>
            <a:off x="0" y="1268760"/>
            <a:ext cx="9116839" cy="374441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Trigonometry- Sin and Cos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26284" t="19313" r="28334" b="8829"/>
          <a:stretch>
            <a:fillRect/>
          </a:stretch>
        </p:blipFill>
        <p:spPr bwMode="auto">
          <a:xfrm>
            <a:off x="1403648" y="692696"/>
            <a:ext cx="5904656" cy="525658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Trigonometry- finding angles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2050" name="Picture 2"/>
          <p:cNvPicPr>
            <a:picLocks noChangeAspect="1" noChangeArrowheads="1"/>
          </p:cNvPicPr>
          <p:nvPr/>
        </p:nvPicPr>
        <p:blipFill>
          <a:blip r:embed="rId2" cstate="print"/>
          <a:srcRect l="21857" t="28172" r="39403" b="15719"/>
          <a:stretch>
            <a:fillRect/>
          </a:stretch>
        </p:blipFill>
        <p:spPr bwMode="auto">
          <a:xfrm>
            <a:off x="1403648" y="692696"/>
            <a:ext cx="6480720" cy="527715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Trigonometry- Sin, Cos and Tan</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075" name="Picture 3"/>
          <p:cNvPicPr>
            <a:picLocks noChangeAspect="1" noChangeArrowheads="1"/>
          </p:cNvPicPr>
          <p:nvPr/>
        </p:nvPicPr>
        <p:blipFill>
          <a:blip r:embed="rId2" cstate="print"/>
          <a:srcRect l="28969" t="19485" r="35611" b="8657"/>
          <a:stretch>
            <a:fillRect/>
          </a:stretch>
        </p:blipFill>
        <p:spPr bwMode="auto">
          <a:xfrm>
            <a:off x="2483768" y="692696"/>
            <a:ext cx="4608512" cy="525658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Cosine rule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4920" r="12835" b="1470"/>
          <a:stretch>
            <a:fillRect/>
          </a:stretch>
        </p:blipFill>
        <p:spPr bwMode="auto">
          <a:xfrm>
            <a:off x="1115616" y="764704"/>
            <a:ext cx="7272808" cy="511678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Sine rule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4638" r="12433" b="3787"/>
          <a:stretch>
            <a:fillRect/>
          </a:stretch>
        </p:blipFill>
        <p:spPr bwMode="auto">
          <a:xfrm>
            <a:off x="755576" y="692696"/>
            <a:ext cx="7344816" cy="518457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Sine and Cosine Rule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3809" t="1673" r="13265" b="-1552"/>
          <a:stretch>
            <a:fillRect/>
          </a:stretch>
        </p:blipFill>
        <p:spPr bwMode="auto">
          <a:xfrm>
            <a:off x="755576" y="836712"/>
            <a:ext cx="7776864" cy="512384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Adding and Subtracting Fractions</a:t>
            </a:r>
            <a:endParaRPr lang="en-GB" dirty="0"/>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4860" name="Picture 44"/>
          <p:cNvPicPr>
            <a:picLocks noChangeAspect="1" noChangeArrowheads="1"/>
          </p:cNvPicPr>
          <p:nvPr/>
        </p:nvPicPr>
        <p:blipFill>
          <a:blip r:embed="rId2" cstate="print"/>
          <a:srcRect l="12176" t="28546" r="71221" b="37001"/>
          <a:stretch>
            <a:fillRect/>
          </a:stretch>
        </p:blipFill>
        <p:spPr bwMode="auto">
          <a:xfrm>
            <a:off x="251520" y="1052736"/>
            <a:ext cx="2160240" cy="2520280"/>
          </a:xfrm>
          <a:prstGeom prst="rect">
            <a:avLst/>
          </a:prstGeom>
          <a:noFill/>
          <a:ln w="9525">
            <a:noFill/>
            <a:miter lim="800000"/>
            <a:headEnd/>
            <a:tailEnd/>
          </a:ln>
        </p:spPr>
      </p:pic>
      <p:pic>
        <p:nvPicPr>
          <p:cNvPr id="55" name="Picture 44"/>
          <p:cNvPicPr>
            <a:picLocks noChangeAspect="1" noChangeArrowheads="1"/>
          </p:cNvPicPr>
          <p:nvPr/>
        </p:nvPicPr>
        <p:blipFill>
          <a:blip r:embed="rId2" cstate="print"/>
          <a:srcRect l="49256" t="28546" r="31374" b="37001"/>
          <a:stretch>
            <a:fillRect/>
          </a:stretch>
        </p:blipFill>
        <p:spPr bwMode="auto">
          <a:xfrm>
            <a:off x="5724128" y="1052736"/>
            <a:ext cx="2520280" cy="2520280"/>
          </a:xfrm>
          <a:prstGeom prst="rect">
            <a:avLst/>
          </a:prstGeom>
          <a:noFill/>
          <a:ln w="9525">
            <a:noFill/>
            <a:miter lim="800000"/>
            <a:headEnd/>
            <a:tailEnd/>
          </a:ln>
        </p:spPr>
      </p:pic>
      <p:pic>
        <p:nvPicPr>
          <p:cNvPr id="34861" name="Picture 45"/>
          <p:cNvPicPr>
            <a:picLocks noChangeAspect="1" noChangeArrowheads="1"/>
          </p:cNvPicPr>
          <p:nvPr/>
        </p:nvPicPr>
        <p:blipFill>
          <a:blip r:embed="rId3" cstate="print"/>
          <a:srcRect l="11260" t="23422" r="72137" b="43109"/>
          <a:stretch>
            <a:fillRect/>
          </a:stretch>
        </p:blipFill>
        <p:spPr bwMode="auto">
          <a:xfrm>
            <a:off x="251520" y="3645024"/>
            <a:ext cx="2160240" cy="2304256"/>
          </a:xfrm>
          <a:prstGeom prst="rect">
            <a:avLst/>
          </a:prstGeom>
          <a:noFill/>
          <a:ln w="9525">
            <a:noFill/>
            <a:miter lim="800000"/>
            <a:headEnd/>
            <a:tailEnd/>
          </a:ln>
        </p:spPr>
      </p:pic>
      <p:pic>
        <p:nvPicPr>
          <p:cNvPr id="57" name="Picture 45"/>
          <p:cNvPicPr>
            <a:picLocks noChangeAspect="1" noChangeArrowheads="1"/>
          </p:cNvPicPr>
          <p:nvPr/>
        </p:nvPicPr>
        <p:blipFill>
          <a:blip r:embed="rId3" cstate="print"/>
          <a:srcRect l="11260" t="56891" r="72137" b="7672"/>
          <a:stretch>
            <a:fillRect/>
          </a:stretch>
        </p:blipFill>
        <p:spPr bwMode="auto">
          <a:xfrm>
            <a:off x="2555776" y="1988840"/>
            <a:ext cx="2160240" cy="2592288"/>
          </a:xfrm>
          <a:prstGeom prst="rect">
            <a:avLst/>
          </a:prstGeom>
          <a:noFill/>
          <a:ln w="9525">
            <a:noFill/>
            <a:miter lim="800000"/>
            <a:headEnd/>
            <a:tailEnd/>
          </a:ln>
        </p:spPr>
      </p:pic>
      <p:pic>
        <p:nvPicPr>
          <p:cNvPr id="58" name="Picture 45"/>
          <p:cNvPicPr>
            <a:picLocks noChangeAspect="1" noChangeArrowheads="1"/>
          </p:cNvPicPr>
          <p:nvPr/>
        </p:nvPicPr>
        <p:blipFill>
          <a:blip r:embed="rId3" cstate="print"/>
          <a:srcRect l="50553" t="23422" r="30075" b="41140"/>
          <a:stretch>
            <a:fillRect/>
          </a:stretch>
        </p:blipFill>
        <p:spPr bwMode="auto">
          <a:xfrm>
            <a:off x="5796136" y="4005064"/>
            <a:ext cx="2520280" cy="25922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Sin, cos and tan 2</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4098" name="Picture 2"/>
          <p:cNvPicPr>
            <a:picLocks noChangeAspect="1" noChangeArrowheads="1"/>
          </p:cNvPicPr>
          <p:nvPr/>
        </p:nvPicPr>
        <p:blipFill>
          <a:blip r:embed="rId2" cstate="print"/>
          <a:srcRect l="9995" r="10030"/>
          <a:stretch>
            <a:fillRect/>
          </a:stretch>
        </p:blipFill>
        <p:spPr bwMode="auto">
          <a:xfrm>
            <a:off x="1475656" y="857966"/>
            <a:ext cx="6480720" cy="506756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Translation</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6385" name="Picture 1"/>
          <p:cNvPicPr>
            <a:picLocks noChangeAspect="1" noChangeArrowheads="1"/>
          </p:cNvPicPr>
          <p:nvPr/>
        </p:nvPicPr>
        <p:blipFill>
          <a:blip r:embed="rId2" cstate="print"/>
          <a:srcRect l="8021" t="28172" r="18926" b="17688"/>
          <a:stretch>
            <a:fillRect/>
          </a:stretch>
        </p:blipFill>
        <p:spPr bwMode="auto">
          <a:xfrm>
            <a:off x="0" y="980728"/>
            <a:ext cx="9144000" cy="396044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Reflection 2</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15361" name="Object 1"/>
          <p:cNvGraphicFramePr>
            <a:graphicFrameLocks noChangeAspect="1"/>
          </p:cNvGraphicFramePr>
          <p:nvPr/>
        </p:nvGraphicFramePr>
        <p:xfrm>
          <a:off x="1259632" y="764704"/>
          <a:ext cx="6816759" cy="5112568"/>
        </p:xfrm>
        <a:graphic>
          <a:graphicData uri="http://schemas.openxmlformats.org/presentationml/2006/ole">
            <p:oleObj spid="_x0000_s15361" name="Slide" r:id="rId3" imgW="4570378" imgH="3427533" progId="PowerPoint.Slide.12">
              <p:embed/>
            </p:oleObj>
          </a:graphicData>
        </a:graphic>
      </p:graphicFrame>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Reflection 1</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5044" r="14374" b="-198"/>
          <a:stretch>
            <a:fillRect/>
          </a:stretch>
        </p:blipFill>
        <p:spPr bwMode="auto">
          <a:xfrm>
            <a:off x="755576" y="1124744"/>
            <a:ext cx="7488832" cy="4773632"/>
          </a:xfrm>
          <a:prstGeom prst="rect">
            <a:avLst/>
          </a:prstGeom>
          <a:noFill/>
          <a:ln w="9525">
            <a:noFill/>
            <a:miter lim="800000"/>
            <a:headEnd/>
            <a:tailEnd/>
          </a:ln>
        </p:spPr>
      </p:pic>
      <p:sp>
        <p:nvSpPr>
          <p:cNvPr id="7" name="TextBox 6"/>
          <p:cNvSpPr txBox="1"/>
          <p:nvPr/>
        </p:nvSpPr>
        <p:spPr>
          <a:xfrm>
            <a:off x="2627784" y="692696"/>
            <a:ext cx="3836115" cy="369332"/>
          </a:xfrm>
          <a:prstGeom prst="rect">
            <a:avLst/>
          </a:prstGeom>
          <a:noFill/>
        </p:spPr>
        <p:txBody>
          <a:bodyPr wrap="none" rtlCol="0">
            <a:spAutoFit/>
          </a:bodyPr>
          <a:lstStyle/>
          <a:p>
            <a:r>
              <a:rPr lang="en-GB" dirty="0" smtClean="0"/>
              <a:t>Reflect these shapes in the mirror lines</a:t>
            </a:r>
            <a:endParaRPr lang="en-GB" dirty="0"/>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3D Pythagoras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2862" t="1714" r="13344"/>
          <a:stretch>
            <a:fillRect/>
          </a:stretch>
        </p:blipFill>
        <p:spPr bwMode="auto">
          <a:xfrm>
            <a:off x="1403648" y="1556792"/>
            <a:ext cx="6120680" cy="4320480"/>
          </a:xfrm>
          <a:prstGeom prst="rect">
            <a:avLst/>
          </a:prstGeom>
          <a:noFill/>
          <a:ln w="9525">
            <a:noFill/>
            <a:miter lim="800000"/>
            <a:headEnd/>
            <a:tailEnd/>
          </a:ln>
        </p:spPr>
      </p:pic>
      <p:sp>
        <p:nvSpPr>
          <p:cNvPr id="7" name="TextBox 6"/>
          <p:cNvSpPr txBox="1"/>
          <p:nvPr/>
        </p:nvSpPr>
        <p:spPr>
          <a:xfrm>
            <a:off x="251520" y="980728"/>
            <a:ext cx="8521885" cy="461665"/>
          </a:xfrm>
          <a:prstGeom prst="rect">
            <a:avLst/>
          </a:prstGeom>
          <a:noFill/>
        </p:spPr>
        <p:txBody>
          <a:bodyPr wrap="none" rtlCol="0">
            <a:spAutoFit/>
          </a:bodyPr>
          <a:lstStyle/>
          <a:p>
            <a:r>
              <a:rPr lang="en-GB" sz="2400" dirty="0" smtClean="0">
                <a:latin typeface="Century Gothic" pitchFamily="34" charset="0"/>
              </a:rPr>
              <a:t>Find the length of the longest diagonal of these cuboids</a:t>
            </a:r>
            <a:endParaRPr lang="en-GB" sz="2400" dirty="0">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Rotation</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289" name="Picture 1"/>
          <p:cNvPicPr>
            <a:picLocks noChangeAspect="1" noChangeArrowheads="1"/>
          </p:cNvPicPr>
          <p:nvPr/>
        </p:nvPicPr>
        <p:blipFill>
          <a:blip r:embed="rId2" cstate="print"/>
          <a:srcRect l="8021" t="20297" r="15052" b="10797"/>
          <a:stretch>
            <a:fillRect/>
          </a:stretch>
        </p:blipFill>
        <p:spPr bwMode="auto">
          <a:xfrm>
            <a:off x="0" y="908720"/>
            <a:ext cx="9144000" cy="504056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noAutofit/>
          </a:bodyPr>
          <a:lstStyle/>
          <a:p>
            <a:r>
              <a:rPr lang="en-GB" sz="3200" dirty="0" smtClean="0">
                <a:latin typeface="Century Gothic" pitchFamily="34" charset="0"/>
              </a:rPr>
              <a:t>Perimeter</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265" name="Picture 1"/>
          <p:cNvPicPr>
            <a:picLocks noChangeAspect="1" noChangeArrowheads="1"/>
          </p:cNvPicPr>
          <p:nvPr/>
        </p:nvPicPr>
        <p:blipFill>
          <a:blip r:embed="rId2" cstate="print"/>
          <a:srcRect l="22410" t="19313" r="23353" b="10797"/>
          <a:stretch>
            <a:fillRect/>
          </a:stretch>
        </p:blipFill>
        <p:spPr bwMode="auto">
          <a:xfrm>
            <a:off x="467544" y="548680"/>
            <a:ext cx="7416824" cy="53734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Worded Pythagoras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0241" name="Rectangle 1"/>
          <p:cNvSpPr>
            <a:spLocks noChangeArrowheads="1"/>
          </p:cNvSpPr>
          <p:nvPr/>
        </p:nvSpPr>
        <p:spPr bwMode="auto">
          <a:xfrm>
            <a:off x="0" y="764704"/>
            <a:ext cx="896448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hunter fires an arrow to kill a bird, the bird falls 20m and the hunter has to walk 40m to pick it up, how far did the arrow travel to the bird?</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boat travels 45 miles east then 60 miles north, how far is it from where it started?</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swimming pool is 25m by 12m, if someone swam from one corner to the other, how far would they have swum?</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kite is flying on a string which is 10m, the kite is flying 6m of the ground, if the kite plummets straight down how far will the kite flyer have to walk to pick it up?</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totem pole is tied to the ground with ropes stuck in the ground with pegs, if the rope is 14m long and the pole is 9m long, how far will the pegs be from the base of the totem pole?</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fly is 1m of the ground and 70cm away from a chameleon, the chameleon s tongue flies out a catches the fly, how long is the chameleon’s tongue?</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lighthouse shine a light on a ship, the light beam is 80m long, the ship is 110m away from the base of the lighthouse, how tall is the lighthouse?</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man falls from the top mountain, he travels 2.5km and the mountain is 1.7km, how far has he travelled horizontally?</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helicopter floats 120m above a helipad, a dog is 85m from the helipad, if the dog could fly, how far would it have to fly to get to helicopter?</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Angles on parallel lines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5750" r="14165" b="31611"/>
          <a:stretch>
            <a:fillRect/>
          </a:stretch>
        </p:blipFill>
        <p:spPr bwMode="auto">
          <a:xfrm>
            <a:off x="4463480" y="692696"/>
            <a:ext cx="4680520" cy="3096344"/>
          </a:xfrm>
          <a:prstGeom prst="rect">
            <a:avLst/>
          </a:prstGeom>
          <a:noFill/>
          <a:ln w="9525">
            <a:solidFill>
              <a:schemeClr val="tx1"/>
            </a:solidFill>
            <a:miter lim="800000"/>
            <a:headEnd/>
            <a:tailEnd/>
          </a:ln>
        </p:spPr>
      </p:pic>
      <p:pic>
        <p:nvPicPr>
          <p:cNvPr id="7" name="Picture 6"/>
          <p:cNvPicPr/>
          <p:nvPr/>
        </p:nvPicPr>
        <p:blipFill>
          <a:blip r:embed="rId3" cstate="print"/>
          <a:srcRect l="14225" r="22625" b="17387"/>
          <a:stretch>
            <a:fillRect/>
          </a:stretch>
        </p:blipFill>
        <p:spPr bwMode="auto">
          <a:xfrm>
            <a:off x="0" y="692696"/>
            <a:ext cx="4355976" cy="4032448"/>
          </a:xfrm>
          <a:prstGeom prst="rect">
            <a:avLst/>
          </a:prstGeom>
          <a:noFill/>
          <a:ln w="9525">
            <a:solidFill>
              <a:schemeClr val="tx1"/>
            </a:solidFill>
            <a:miter lim="800000"/>
            <a:headEnd/>
            <a:tailEnd/>
          </a:ln>
        </p:spPr>
      </p:pic>
      <p:pic>
        <p:nvPicPr>
          <p:cNvPr id="8" name="Picture 7"/>
          <p:cNvPicPr/>
          <p:nvPr/>
        </p:nvPicPr>
        <p:blipFill>
          <a:blip r:embed="rId4" cstate="print"/>
          <a:srcRect l="13948" t="1681" r="14513" b="16867"/>
          <a:stretch>
            <a:fillRect/>
          </a:stretch>
        </p:blipFill>
        <p:spPr bwMode="auto">
          <a:xfrm>
            <a:off x="5004049" y="3861049"/>
            <a:ext cx="4139952" cy="2996952"/>
          </a:xfrm>
          <a:prstGeom prst="rect">
            <a:avLst/>
          </a:prstGeom>
          <a:noFill/>
          <a:ln w="9525">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Angles on a straight line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148" name="Picture 4"/>
          <p:cNvPicPr>
            <a:picLocks noChangeAspect="1" noChangeArrowheads="1"/>
          </p:cNvPicPr>
          <p:nvPr/>
        </p:nvPicPr>
        <p:blipFill>
          <a:blip r:embed="rId2" cstate="print"/>
          <a:srcRect l="23435" t="19485" r="23989" b="8657"/>
          <a:stretch>
            <a:fillRect/>
          </a:stretch>
        </p:blipFill>
        <p:spPr bwMode="auto">
          <a:xfrm>
            <a:off x="1259632" y="692696"/>
            <a:ext cx="6840760" cy="525658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and Subtracting Decimals</a:t>
            </a:r>
            <a:endParaRPr lang="en-GB" dirty="0"/>
          </a:p>
        </p:txBody>
      </p:sp>
      <p:pic>
        <p:nvPicPr>
          <p:cNvPr id="1029" name="Picture 5"/>
          <p:cNvPicPr>
            <a:picLocks noChangeAspect="1" noChangeArrowheads="1"/>
          </p:cNvPicPr>
          <p:nvPr/>
        </p:nvPicPr>
        <p:blipFill>
          <a:blip r:embed="rId2" cstate="print"/>
          <a:srcRect l="26202" t="20469" r="59962" b="57875"/>
          <a:stretch>
            <a:fillRect/>
          </a:stretch>
        </p:blipFill>
        <p:spPr bwMode="auto">
          <a:xfrm>
            <a:off x="539552" y="1124744"/>
            <a:ext cx="2448272" cy="2154479"/>
          </a:xfrm>
          <a:prstGeom prst="rect">
            <a:avLst/>
          </a:prstGeom>
          <a:noFill/>
          <a:ln w="9525">
            <a:noFill/>
            <a:miter lim="800000"/>
            <a:headEnd/>
            <a:tailEnd/>
          </a:ln>
        </p:spPr>
      </p:pic>
      <p:pic>
        <p:nvPicPr>
          <p:cNvPr id="9" name="Picture 5"/>
          <p:cNvPicPr>
            <a:picLocks noChangeAspect="1" noChangeArrowheads="1"/>
          </p:cNvPicPr>
          <p:nvPr/>
        </p:nvPicPr>
        <p:blipFill>
          <a:blip r:embed="rId2" cstate="print"/>
          <a:srcRect l="26202" t="43109" r="59962" b="36219"/>
          <a:stretch>
            <a:fillRect/>
          </a:stretch>
        </p:blipFill>
        <p:spPr bwMode="auto">
          <a:xfrm>
            <a:off x="3203848" y="1124744"/>
            <a:ext cx="2520280" cy="2117035"/>
          </a:xfrm>
          <a:prstGeom prst="rect">
            <a:avLst/>
          </a:prstGeom>
          <a:noFill/>
          <a:ln w="9525">
            <a:noFill/>
            <a:miter lim="800000"/>
            <a:headEnd/>
            <a:tailEnd/>
          </a:ln>
        </p:spPr>
      </p:pic>
      <p:pic>
        <p:nvPicPr>
          <p:cNvPr id="10" name="Picture 5"/>
          <p:cNvPicPr>
            <a:picLocks noChangeAspect="1" noChangeArrowheads="1"/>
          </p:cNvPicPr>
          <p:nvPr/>
        </p:nvPicPr>
        <p:blipFill>
          <a:blip r:embed="rId2" cstate="print"/>
          <a:srcRect l="26202" t="67718" r="59962" b="11610"/>
          <a:stretch>
            <a:fillRect/>
          </a:stretch>
        </p:blipFill>
        <p:spPr bwMode="auto">
          <a:xfrm>
            <a:off x="5940152" y="1124744"/>
            <a:ext cx="2520280" cy="211703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l="50553" t="20469" r="35611" b="56890"/>
          <a:stretch>
            <a:fillRect/>
          </a:stretch>
        </p:blipFill>
        <p:spPr bwMode="auto">
          <a:xfrm>
            <a:off x="1259632" y="3356992"/>
            <a:ext cx="2817705" cy="2592288"/>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l="50553" t="43110" r="35611" b="35608"/>
          <a:stretch>
            <a:fillRect/>
          </a:stretch>
        </p:blipFill>
        <p:spPr bwMode="auto">
          <a:xfrm>
            <a:off x="4499992" y="3333869"/>
            <a:ext cx="3024336" cy="2615411"/>
          </a:xfrm>
          <a:prstGeom prst="rect">
            <a:avLst/>
          </a:prstGeom>
          <a:noFill/>
          <a:ln w="9525">
            <a:noFill/>
            <a:miter lim="800000"/>
            <a:headEnd/>
            <a:tailEnd/>
          </a:ln>
        </p:spPr>
      </p:pic>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r>
              <a:rPr lang="en-GB" sz="3200" dirty="0" smtClean="0">
                <a:latin typeface="Century Gothic" pitchFamily="34" charset="0"/>
              </a:rPr>
              <a:t>Angles in a triangle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3810" t="1463" r="12982" b="1407"/>
          <a:stretch>
            <a:fillRect/>
          </a:stretch>
        </p:blipFill>
        <p:spPr bwMode="auto">
          <a:xfrm>
            <a:off x="0" y="620688"/>
            <a:ext cx="4283968" cy="3240360"/>
          </a:xfrm>
          <a:prstGeom prst="rect">
            <a:avLst/>
          </a:prstGeom>
          <a:noFill/>
          <a:ln w="38100">
            <a:solidFill>
              <a:schemeClr val="accent1"/>
            </a:solidFill>
            <a:miter lim="800000"/>
            <a:headEnd/>
            <a:tailEnd/>
          </a:ln>
        </p:spPr>
      </p:pic>
      <p:pic>
        <p:nvPicPr>
          <p:cNvPr id="7" name="Picture 6"/>
          <p:cNvPicPr/>
          <p:nvPr/>
        </p:nvPicPr>
        <p:blipFill>
          <a:blip r:embed="rId3" cstate="print"/>
          <a:srcRect l="14226" t="3457" r="24069" b="15303"/>
          <a:stretch>
            <a:fillRect/>
          </a:stretch>
        </p:blipFill>
        <p:spPr bwMode="auto">
          <a:xfrm>
            <a:off x="4283968" y="692696"/>
            <a:ext cx="4860032" cy="2996952"/>
          </a:xfrm>
          <a:prstGeom prst="rect">
            <a:avLst/>
          </a:prstGeom>
          <a:noFill/>
          <a:ln w="57150">
            <a:solidFill>
              <a:srgbClr val="FF0000"/>
            </a:solidFill>
            <a:miter lim="800000"/>
            <a:headEnd/>
            <a:tailEnd/>
          </a:ln>
        </p:spPr>
      </p:pic>
      <p:pic>
        <p:nvPicPr>
          <p:cNvPr id="8" name="Picture 7"/>
          <p:cNvPicPr/>
          <p:nvPr/>
        </p:nvPicPr>
        <p:blipFill>
          <a:blip r:embed="rId4" cstate="print"/>
          <a:srcRect l="14233" r="15345" b="6948"/>
          <a:stretch>
            <a:fillRect/>
          </a:stretch>
        </p:blipFill>
        <p:spPr bwMode="auto">
          <a:xfrm>
            <a:off x="4788024" y="3717032"/>
            <a:ext cx="4355976" cy="3140969"/>
          </a:xfrm>
          <a:prstGeom prst="rect">
            <a:avLst/>
          </a:prstGeom>
          <a:noFill/>
          <a:ln w="57150">
            <a:solidFill>
              <a:srgbClr val="00B050"/>
            </a:solidFill>
            <a:miter lim="800000"/>
            <a:headEnd/>
            <a:tailEnd/>
          </a:ln>
        </p:spPr>
      </p:pic>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Plans and Elevations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7266" t="3210" r="16931" b="1728"/>
          <a:stretch>
            <a:fillRect/>
          </a:stretch>
        </p:blipFill>
        <p:spPr bwMode="auto">
          <a:xfrm>
            <a:off x="179512" y="1124744"/>
            <a:ext cx="3687860" cy="2997642"/>
          </a:xfrm>
          <a:prstGeom prst="rect">
            <a:avLst/>
          </a:prstGeom>
          <a:noFill/>
          <a:ln w="9525">
            <a:noFill/>
            <a:miter lim="800000"/>
            <a:headEnd/>
            <a:tailEnd/>
          </a:ln>
        </p:spPr>
      </p:pic>
      <p:pic>
        <p:nvPicPr>
          <p:cNvPr id="7" name="Picture 6"/>
          <p:cNvPicPr/>
          <p:nvPr/>
        </p:nvPicPr>
        <p:blipFill>
          <a:blip r:embed="rId3" cstate="print"/>
          <a:srcRect l="16721" t="6829" r="13543" b="963"/>
          <a:stretch>
            <a:fillRect/>
          </a:stretch>
        </p:blipFill>
        <p:spPr bwMode="auto">
          <a:xfrm>
            <a:off x="4427984" y="3284984"/>
            <a:ext cx="3685955" cy="2822713"/>
          </a:xfrm>
          <a:prstGeom prst="rect">
            <a:avLst/>
          </a:prstGeom>
          <a:noFill/>
          <a:ln w="9525">
            <a:noFill/>
            <a:miter lim="800000"/>
            <a:headEnd/>
            <a:tailEnd/>
          </a:ln>
        </p:spPr>
      </p:pic>
      <p:sp>
        <p:nvSpPr>
          <p:cNvPr id="8" name="TextBox 7"/>
          <p:cNvSpPr txBox="1"/>
          <p:nvPr/>
        </p:nvSpPr>
        <p:spPr>
          <a:xfrm>
            <a:off x="4139952" y="1124744"/>
            <a:ext cx="4392488" cy="1815882"/>
          </a:xfrm>
          <a:prstGeom prst="rect">
            <a:avLst/>
          </a:prstGeom>
          <a:noFill/>
        </p:spPr>
        <p:txBody>
          <a:bodyPr wrap="square" rtlCol="0">
            <a:spAutoFit/>
          </a:bodyPr>
          <a:lstStyle/>
          <a:p>
            <a:r>
              <a:rPr lang="en-GB" sz="2800" dirty="0" smtClean="0">
                <a:latin typeface="Century Gothic" pitchFamily="34" charset="0"/>
              </a:rPr>
              <a:t>Draw the plan and the front and side elevations for these shapes</a:t>
            </a:r>
            <a:endParaRPr lang="en-GB" sz="2800" dirty="0">
              <a:latin typeface="Century Gothic" pitchFamily="34" charset="0"/>
            </a:endParaRPr>
          </a:p>
        </p:txBody>
      </p:sp>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Pythagoras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4" name="Rectangle 13">
            <a:hlinkClick r:id="rId2" action="ppaction://hlinksldjump"/>
          </p:cNvPr>
          <p:cNvSpPr/>
          <p:nvPr/>
        </p:nvSpPr>
        <p:spPr>
          <a:xfrm>
            <a:off x="1403648"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entury Gothic" pitchFamily="34" charset="0"/>
              </a:rPr>
              <a:t>Shape</a:t>
            </a:r>
            <a:endParaRPr lang="en-GB" sz="2400" dirty="0">
              <a:solidFill>
                <a:schemeClr val="tx1"/>
              </a:solidFill>
              <a:latin typeface="Century Gothic" pitchFamily="34" charset="0"/>
            </a:endParaRPr>
          </a:p>
        </p:txBody>
      </p:sp>
      <p:pic>
        <p:nvPicPr>
          <p:cNvPr id="5122" name="Picture 2"/>
          <p:cNvPicPr>
            <a:picLocks noChangeAspect="1" noChangeArrowheads="1"/>
          </p:cNvPicPr>
          <p:nvPr/>
        </p:nvPicPr>
        <p:blipFill>
          <a:blip r:embed="rId3" cstate="print"/>
          <a:srcRect l="23517" t="25219" r="28334" b="22610"/>
          <a:stretch>
            <a:fillRect/>
          </a:stretch>
        </p:blipFill>
        <p:spPr bwMode="auto">
          <a:xfrm>
            <a:off x="395536" y="836712"/>
            <a:ext cx="8532440" cy="519792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Mean</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34145" name="Rectangle 1"/>
          <p:cNvSpPr>
            <a:spLocks noChangeArrowheads="1"/>
          </p:cNvSpPr>
          <p:nvPr/>
        </p:nvSpPr>
        <p:spPr bwMode="auto">
          <a:xfrm>
            <a:off x="0" y="676880"/>
            <a:ext cx="651621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mean from these numbers:</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5,3,4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10, 11, 1, 7</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15, 8, 7, 10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14, 2, 4, 1, 4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7, 8, 5, 10, 4, 2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24, 26, 32, 17, 1</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0.2, 0.1, 0. 5, 0.3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20, 9, 3, 8, 8, 8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17, 18, 15, 10, 8, 2, 10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0,0,0,0,0,18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would you find the:</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Mean age of players in a football team</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Mean height of a family</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Mean number of sweets eaten by boys in a day</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Mean number of hours spent watching TV for a pupil each night</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Mean number of times someone says “LOL” a day</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down 3 possible lists of numbers if there are:</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numbers with a mean of 6</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numbers with a mean of 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numbers with a mean of 9</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Mean, Mode, Median and Range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33121" name="Rectangle 1"/>
          <p:cNvSpPr>
            <a:spLocks noChangeArrowheads="1"/>
          </p:cNvSpPr>
          <p:nvPr/>
        </p:nvSpPr>
        <p:spPr bwMode="auto">
          <a:xfrm>
            <a:off x="-36512" y="869806"/>
            <a:ext cx="9179496"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Which of these could you not find a median for?</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Height</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Favourite colour</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Score in a test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Favourite football team</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mean, mode, median and range for these sets of numbers:</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5,7,2,8,8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2,12,6,3,2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15,4,11,6,4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20,30,35,15,15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4,7,0,14,0,19,5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2,9,18,12,7,2,6</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21,13,15,2,15,3,1</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3 different lists of 5 numbers which have a mean of 7.</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3 lists of numbers which have a median of 11</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Would mode be a good thing to find if we were looking at pupils exact journey time to school? Explain your answer.</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Can any of mean, median, mode and range be negative? Explain your answer</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Median and Range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31073" name="Picture 1"/>
          <p:cNvPicPr>
            <a:picLocks noChangeAspect="1" noChangeArrowheads="1"/>
          </p:cNvPicPr>
          <p:nvPr/>
        </p:nvPicPr>
        <p:blipFill>
          <a:blip r:embed="rId2" cstate="print"/>
          <a:srcRect l="27944" t="26203" r="31655" b="26547"/>
          <a:stretch>
            <a:fillRect/>
          </a:stretch>
        </p:blipFill>
        <p:spPr bwMode="auto">
          <a:xfrm>
            <a:off x="611560" y="692696"/>
            <a:ext cx="7665852" cy="504056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Mean from grouped tables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30050" name="Picture 2"/>
          <p:cNvPicPr>
            <a:picLocks noChangeAspect="1" noChangeArrowheads="1"/>
          </p:cNvPicPr>
          <p:nvPr/>
        </p:nvPicPr>
        <p:blipFill>
          <a:blip r:embed="rId2" cstate="print"/>
          <a:srcRect l="28969" t="22438" r="30630" b="9641"/>
          <a:stretch>
            <a:fillRect/>
          </a:stretch>
        </p:blipFill>
        <p:spPr bwMode="auto">
          <a:xfrm>
            <a:off x="1907704" y="836712"/>
            <a:ext cx="5256584" cy="496855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Mean from tables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9025" name="Picture 1"/>
          <p:cNvPicPr>
            <a:picLocks noChangeAspect="1" noChangeArrowheads="1"/>
          </p:cNvPicPr>
          <p:nvPr/>
        </p:nvPicPr>
        <p:blipFill>
          <a:blip r:embed="rId2" cstate="print"/>
          <a:srcRect l="25731" t="19313" r="27781" b="8829"/>
          <a:stretch>
            <a:fillRect/>
          </a:stretch>
        </p:blipFill>
        <p:spPr bwMode="auto">
          <a:xfrm>
            <a:off x="1691680" y="620688"/>
            <a:ext cx="6048672" cy="525658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Drawing Pie charts 1</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8001" name="Picture 1"/>
          <p:cNvPicPr>
            <a:picLocks noChangeAspect="1" noChangeArrowheads="1"/>
          </p:cNvPicPr>
          <p:nvPr/>
        </p:nvPicPr>
        <p:blipFill>
          <a:blip r:embed="rId2" cstate="print"/>
          <a:srcRect l="27391" t="19313" r="28334" b="6250"/>
          <a:stretch>
            <a:fillRect/>
          </a:stretch>
        </p:blipFill>
        <p:spPr bwMode="auto">
          <a:xfrm>
            <a:off x="2051720" y="764704"/>
            <a:ext cx="5760640" cy="5229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noAutofit/>
          </a:bodyPr>
          <a:lstStyle/>
          <a:p>
            <a:r>
              <a:rPr lang="en-GB" sz="3200" dirty="0" smtClean="0">
                <a:latin typeface="Century Gothic" pitchFamily="34" charset="0"/>
              </a:rPr>
              <a:t>Drawing Pie Charts 2</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6977" name="Picture 1"/>
          <p:cNvPicPr>
            <a:picLocks noChangeAspect="1" noChangeArrowheads="1"/>
          </p:cNvPicPr>
          <p:nvPr/>
        </p:nvPicPr>
        <p:blipFill>
          <a:blip r:embed="rId2" cstate="print"/>
          <a:srcRect l="25177" t="20297" r="27781" b="11782"/>
          <a:stretch>
            <a:fillRect/>
          </a:stretch>
        </p:blipFill>
        <p:spPr bwMode="auto">
          <a:xfrm>
            <a:off x="1187624" y="548680"/>
            <a:ext cx="6552728" cy="531927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GB" dirty="0" smtClean="0"/>
              <a:t>Direct Proportion</a:t>
            </a:r>
            <a:endParaRPr lang="en-GB" dirty="0"/>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2770" name="Rectangle 2"/>
          <p:cNvSpPr>
            <a:spLocks noChangeArrowheads="1"/>
          </p:cNvSpPr>
          <p:nvPr/>
        </p:nvSpPr>
        <p:spPr bwMode="auto">
          <a:xfrm>
            <a:off x="395536" y="777487"/>
            <a:ext cx="849694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directly proportional to B, write an equation in the form A=</a:t>
            </a:r>
            <a:r>
              <a:rPr kumimoji="0" lang="en-GB"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kB</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linking the two variables if when A= 8 B= 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All of the variables below are directly proportional, write an equation linking them:</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 12 when M =4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 5 when S=1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34 when x=2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H=48 when M=4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 5 when N=10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is directly proportional to C, when B is 18 C is 27.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B and C</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 C= 66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C when B = 30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 is directly proportional to Y, when Z =55, Y=5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Z and Y</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Y when Z = 77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Z when Y=0.1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 is directly proportional to L, when N=1.8 L =0.6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N and L</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L when N= 3.2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N when L=0.5</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Probability as Fractions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25953" name="Rectangle 1"/>
          <p:cNvSpPr>
            <a:spLocks noChangeArrowheads="1"/>
          </p:cNvSpPr>
          <p:nvPr/>
        </p:nvSpPr>
        <p:spPr bwMode="auto">
          <a:xfrm>
            <a:off x="0" y="859948"/>
            <a:ext cx="4644008" cy="4524315"/>
          </a:xfrm>
          <a:prstGeom prst="rect">
            <a:avLst/>
          </a:prstGeom>
          <a:noFill/>
          <a:ln w="9525">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have some counters in a bag. There are 3 blue, 5 red and 2 green. What is the probability I pick out: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blue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red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green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purple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blue or red</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red or green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am picking my socks at random today, I have 4 pairs with stripes on, 10 with spots, 5 with clowns and 1 with maths pictures. What is the probability I will pick out: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Spotty socks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Clown socks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Maths Socks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Clown or spotty socks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Maths or stripe socks</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4" name="Rectangle 2"/>
          <p:cNvSpPr>
            <a:spLocks noChangeArrowheads="1"/>
          </p:cNvSpPr>
          <p:nvPr/>
        </p:nvSpPr>
        <p:spPr bwMode="auto">
          <a:xfrm>
            <a:off x="4716016" y="1196752"/>
            <a:ext cx="374441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I have a pack of card (without jokers) what is the probability I pick:</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Red card</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heart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Club</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heart or a club</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King</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picture card</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number card smaller than 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number card greater than 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 even number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 odd number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red number 3</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black Queen or red Jack</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King of Hearts or a 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20" y="-243408"/>
            <a:ext cx="8229600" cy="1143000"/>
          </a:xfrm>
        </p:spPr>
        <p:txBody>
          <a:bodyPr>
            <a:noAutofit/>
          </a:bodyPr>
          <a:lstStyle/>
          <a:p>
            <a:r>
              <a:rPr lang="en-GB" sz="3200" dirty="0" smtClean="0">
                <a:latin typeface="Century Gothic" pitchFamily="34" charset="0"/>
              </a:rPr>
              <a:t>Relative Frequency</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4929" name="Picture 1"/>
          <p:cNvPicPr>
            <a:picLocks noChangeAspect="1" noChangeArrowheads="1"/>
          </p:cNvPicPr>
          <p:nvPr/>
        </p:nvPicPr>
        <p:blipFill>
          <a:blip r:embed="rId2" cstate="print"/>
          <a:srcRect l="24624" t="19313" r="46044" b="6250"/>
          <a:stretch>
            <a:fillRect/>
          </a:stretch>
        </p:blipFill>
        <p:spPr bwMode="auto">
          <a:xfrm>
            <a:off x="4355976" y="26510"/>
            <a:ext cx="4788024" cy="683149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1" y="956964"/>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If I flip a coin and roll a dice, list all the possible outcomes I could get.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I spin two fair spinners number 1 to 3.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Copy and complete the table to show all the possible outcomes.</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endParaRPr lang="en-GB" dirty="0" smtClean="0">
              <a:latin typeface="Century Gothic" pitchFamily="34" charset="0"/>
              <a:cs typeface="Times New Roman" pitchFamily="18"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GB" b="0" i="0" u="none" strike="noStrike" cap="none" normalizeH="0" baseline="0" dirty="0" smtClean="0">
              <a:ln>
                <a:noFill/>
              </a:ln>
              <a:solidFill>
                <a:schemeClr val="tx1"/>
              </a:solidFill>
              <a:effectLst/>
              <a:latin typeface="Century Gothic" pitchFamily="34" charset="0"/>
              <a:cs typeface="Times New Roman" pitchFamily="18" charset="0"/>
            </a:endParaRPr>
          </a:p>
          <a:p>
            <a:pPr marL="800100" marR="0" lvl="1" indent="-342900" algn="l" defTabSz="914400" rtl="0" eaLnBrk="0" fontAlgn="base" latinLnBrk="0" hangingPunct="0">
              <a:lnSpc>
                <a:spcPct val="100000"/>
              </a:lnSpc>
              <a:spcBef>
                <a:spcPct val="0"/>
              </a:spcBef>
              <a:spcAft>
                <a:spcPct val="0"/>
              </a:spcAft>
              <a:buClrTx/>
              <a:buSzTx/>
              <a:tabLst/>
            </a:pPr>
            <a:endParaRPr lang="en-GB" dirty="0" smtClean="0">
              <a:latin typeface="Century Gothic" pitchFamily="34" charset="0"/>
              <a:cs typeface="Times New Roman" pitchFamily="18" charset="0"/>
            </a:endParaRPr>
          </a:p>
          <a:p>
            <a:pPr marL="800100" marR="0" lvl="1" indent="-342900" algn="l" defTabSz="914400" rtl="0" eaLnBrk="0" fontAlgn="base" latinLnBrk="0" hangingPunct="0">
              <a:lnSpc>
                <a:spcPct val="100000"/>
              </a:lnSpc>
              <a:spcBef>
                <a:spcPct val="0"/>
              </a:spcBef>
              <a:spcAft>
                <a:spcPct val="0"/>
              </a:spcAft>
              <a:buClrTx/>
              <a:buSzTx/>
              <a:tabLst/>
            </a:pPr>
            <a:endParaRPr lang="en-GB" dirty="0" smtClean="0">
              <a:latin typeface="Century Gothic" pitchFamily="34" charset="0"/>
              <a:cs typeface="Times New Roman" pitchFamily="18" charset="0"/>
            </a:endParaRPr>
          </a:p>
          <a:p>
            <a:pPr marL="800100" marR="0" lvl="1" indent="-34290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When I have breakfast I have a drink and something to eat. The drinks I choose from are tea, coffee and juice and I eat a bagel, toast or cereal. Write down all the different combinations I could have for breakfast.</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If I toss 1 coin there are 2 possible outcomes, find the number of outcomes for:</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2 coins		b. 3 coins	c. 4 coins	d. X coins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Lucy, Amy and George are going to have their photo taken so they sit in a line:</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How many different ways could they order themselves?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Andy joins them, how many different ways could they order themselves now?</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Listing Outcomes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6" name="Table 5"/>
          <p:cNvGraphicFramePr>
            <a:graphicFrameLocks noGrp="1"/>
          </p:cNvGraphicFramePr>
          <p:nvPr/>
        </p:nvGraphicFramePr>
        <p:xfrm>
          <a:off x="1547664" y="1916832"/>
          <a:ext cx="7056784" cy="866390"/>
        </p:xfrm>
        <a:graphic>
          <a:graphicData uri="http://schemas.openxmlformats.org/drawingml/2006/table">
            <a:tbl>
              <a:tblPr/>
              <a:tblGrid>
                <a:gridCol w="3255190"/>
                <a:gridCol w="2637772"/>
                <a:gridCol w="1163822"/>
              </a:tblGrid>
              <a:tr h="288032">
                <a:tc>
                  <a:txBody>
                    <a:bodyPr/>
                    <a:lstStyle/>
                    <a:p>
                      <a:pPr marL="457200">
                        <a:lnSpc>
                          <a:spcPct val="115000"/>
                        </a:lnSpc>
                        <a:spcAft>
                          <a:spcPts val="0"/>
                        </a:spcAft>
                      </a:pPr>
                      <a:r>
                        <a:rPr lang="en-GB" sz="1600" dirty="0">
                          <a:latin typeface="Century Gothic"/>
                          <a:ea typeface="Calibri"/>
                          <a:cs typeface="Times New Roman"/>
                        </a:rPr>
                        <a:t>Spinner 1</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600" dirty="0">
                          <a:latin typeface="Century Gothic"/>
                          <a:ea typeface="Calibri"/>
                          <a:cs typeface="Times New Roman"/>
                        </a:rPr>
                        <a:t>Spinner 2 </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600" dirty="0">
                          <a:latin typeface="Century Gothic"/>
                          <a:ea typeface="Calibri"/>
                          <a:cs typeface="Times New Roman"/>
                        </a:rPr>
                        <a:t>Total</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457200">
                        <a:lnSpc>
                          <a:spcPct val="115000"/>
                        </a:lnSpc>
                        <a:spcAft>
                          <a:spcPts val="0"/>
                        </a:spcAft>
                      </a:pPr>
                      <a:endParaRPr lang="en-GB" sz="110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457200">
                        <a:lnSpc>
                          <a:spcPct val="115000"/>
                        </a:lnSpc>
                        <a:spcAft>
                          <a:spcPts val="0"/>
                        </a:spcAft>
                      </a:pPr>
                      <a:endParaRPr lang="en-GB" sz="1100" dirty="0">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744" y="0"/>
            <a:ext cx="8229600" cy="1143000"/>
          </a:xfrm>
        </p:spPr>
        <p:txBody>
          <a:bodyPr>
            <a:noAutofit/>
          </a:bodyPr>
          <a:lstStyle/>
          <a:p>
            <a:r>
              <a:rPr lang="en-GB" sz="3200" dirty="0" smtClean="0">
                <a:latin typeface="Century Gothic" pitchFamily="34" charset="0"/>
              </a:rPr>
              <a:t>Drawing Bar Charts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2881" name="Picture 1"/>
          <p:cNvPicPr>
            <a:picLocks noChangeAspect="1" noChangeArrowheads="1"/>
          </p:cNvPicPr>
          <p:nvPr/>
        </p:nvPicPr>
        <p:blipFill>
          <a:blip r:embed="rId2" cstate="print"/>
          <a:srcRect l="25177" t="19313" r="40510" b="9813"/>
          <a:stretch>
            <a:fillRect/>
          </a:stretch>
        </p:blipFill>
        <p:spPr bwMode="auto">
          <a:xfrm>
            <a:off x="4207030" y="332656"/>
            <a:ext cx="4936970" cy="573325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r>
              <a:rPr lang="en-GB" sz="3200" dirty="0" smtClean="0">
                <a:latin typeface="Century Gothic" pitchFamily="34" charset="0"/>
              </a:rPr>
              <a:t>Tree Diagrams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121857" name="Rectangle 1"/>
          <p:cNvSpPr>
            <a:spLocks noChangeArrowheads="1"/>
          </p:cNvSpPr>
          <p:nvPr/>
        </p:nvSpPr>
        <p:spPr bwMode="auto">
          <a:xfrm>
            <a:off x="36512" y="573643"/>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I have a bag with 20 balls in, there are 13 pink, 7 orange pull a ball out, put it back then pull another.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Draw a tree diagram showing all possible outcomes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your tree diagram to find the probability of getting:</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pink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orange,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pink and an orange.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The probability I have toast for breakfast is 0.6, the probability I will miss my bus is completely unrelated to my breakfast choice and is 0.2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is the probability I will NOT: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Have toast for breakfast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Miss my bus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Draw a tree diagram showing all possible outcomes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your tree diagram to find the probability of: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Having toast and missing my bus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 having toast and missing my bus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Not having toast and not missing my bus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I  am tossing a coin and rolling a dice: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Draw a tree diagram to show all possible outcomes.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Use your tree diagram to find the probability of:</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head a 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tails and a number bigger than 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tails with a 3 or a heads with a 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  I have some songs on my mp3 player, 4 are rock, 7 are Pop and 11 are Hip Hop.  I put my mp3 player on shuffle and listen to 2 songs (it is possible to listen to the same song twice in a row)</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Draw a tree diagram to show all the possible outcomes,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probability that I will listen to:</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Hip Hop then Pop</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Rock twice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Rock song and a pop song in any order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371600" marR="0" lvl="3" indent="0" algn="l" defTabSz="914400" rtl="0" eaLnBrk="0" fontAlgn="base" latinLnBrk="0" hangingPunct="0">
              <a:lnSpc>
                <a:spcPct val="100000"/>
              </a:lnSpc>
              <a:spcBef>
                <a:spcPct val="0"/>
              </a:spcBef>
              <a:spcAft>
                <a:spcPct val="0"/>
              </a:spcAft>
              <a:buClrTx/>
              <a:buSzTx/>
              <a:buFontTx/>
              <a:buAutoNum type="roman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songs which are the same style (rock and rock or pop and pop </a:t>
            </a:r>
            <a:r>
              <a:rPr kumimoji="0" lang="en-GB" sz="12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ect</a:t>
            </a: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noAutofit/>
          </a:bodyPr>
          <a:lstStyle/>
          <a:p>
            <a:r>
              <a:rPr lang="en-GB" sz="3200" dirty="0" smtClean="0">
                <a:latin typeface="Century Gothic" pitchFamily="34" charset="0"/>
              </a:rPr>
              <a:t>Stem and Leaf Diagrams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20833" name="Picture 1"/>
          <p:cNvPicPr>
            <a:picLocks noChangeAspect="1" noChangeArrowheads="1"/>
          </p:cNvPicPr>
          <p:nvPr/>
        </p:nvPicPr>
        <p:blipFill>
          <a:blip r:embed="rId2" cstate="print"/>
          <a:srcRect l="24070" t="19313" r="25567" b="6250"/>
          <a:stretch>
            <a:fillRect/>
          </a:stretch>
        </p:blipFill>
        <p:spPr bwMode="auto">
          <a:xfrm>
            <a:off x="971600" y="548680"/>
            <a:ext cx="6552728" cy="544522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1143000"/>
          </a:xfrm>
        </p:spPr>
        <p:txBody>
          <a:bodyPr>
            <a:noAutofit/>
          </a:bodyPr>
          <a:lstStyle/>
          <a:p>
            <a:r>
              <a:rPr lang="en-GB" sz="3200" dirty="0" smtClean="0">
                <a:latin typeface="Century Gothic" pitchFamily="34" charset="0"/>
              </a:rPr>
              <a:t>Scatter Graphs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9810" name="Picture 2"/>
          <p:cNvPicPr>
            <a:picLocks noChangeAspect="1" noChangeArrowheads="1"/>
          </p:cNvPicPr>
          <p:nvPr/>
        </p:nvPicPr>
        <p:blipFill>
          <a:blip r:embed="rId2" cstate="print"/>
          <a:srcRect l="25096" t="21454" r="32290" b="6688"/>
          <a:stretch>
            <a:fillRect/>
          </a:stretch>
        </p:blipFill>
        <p:spPr bwMode="auto">
          <a:xfrm>
            <a:off x="1619672" y="487894"/>
            <a:ext cx="5760640" cy="546138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The Probability Line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8785" name="Picture 1"/>
          <p:cNvPicPr>
            <a:picLocks noChangeAspect="1" noChangeArrowheads="1"/>
          </p:cNvPicPr>
          <p:nvPr/>
        </p:nvPicPr>
        <p:blipFill>
          <a:blip r:embed="rId2" cstate="print"/>
          <a:srcRect l="26284" t="26203" r="26674" b="12766"/>
          <a:stretch>
            <a:fillRect/>
          </a:stretch>
        </p:blipFill>
        <p:spPr bwMode="auto">
          <a:xfrm>
            <a:off x="755576" y="620687"/>
            <a:ext cx="7344816" cy="535739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36" y="-171400"/>
            <a:ext cx="8229600" cy="1143000"/>
          </a:xfrm>
        </p:spPr>
        <p:txBody>
          <a:bodyPr>
            <a:noAutofit/>
          </a:bodyPr>
          <a:lstStyle/>
          <a:p>
            <a:r>
              <a:rPr lang="en-GB" sz="3200" dirty="0" smtClean="0">
                <a:latin typeface="Century Gothic" pitchFamily="34" charset="0"/>
              </a:rPr>
              <a:t>Box and Whisker plots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7761" name="Picture 1"/>
          <p:cNvPicPr>
            <a:picLocks noChangeAspect="1" noChangeArrowheads="1"/>
          </p:cNvPicPr>
          <p:nvPr/>
        </p:nvPicPr>
        <p:blipFill>
          <a:blip r:embed="rId2" cstate="print"/>
          <a:srcRect l="28498" t="25219" r="52132" b="12766"/>
          <a:stretch>
            <a:fillRect/>
          </a:stretch>
        </p:blipFill>
        <p:spPr bwMode="auto">
          <a:xfrm>
            <a:off x="0" y="0"/>
            <a:ext cx="3168352" cy="5703034"/>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l="51742" t="25219" r="26955" b="43281"/>
          <a:stretch>
            <a:fillRect/>
          </a:stretch>
        </p:blipFill>
        <p:spPr bwMode="auto">
          <a:xfrm>
            <a:off x="3923928" y="1484784"/>
            <a:ext cx="3811225" cy="316835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Mutually Exclusive Events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16737" name="Picture 1"/>
          <p:cNvPicPr>
            <a:picLocks noChangeAspect="1" noChangeArrowheads="1"/>
          </p:cNvPicPr>
          <p:nvPr/>
        </p:nvPicPr>
        <p:blipFill>
          <a:blip r:embed="rId2" cstate="print"/>
          <a:srcRect l="26284" t="22266" r="24460" b="12766"/>
          <a:stretch>
            <a:fillRect/>
          </a:stretch>
        </p:blipFill>
        <p:spPr bwMode="auto">
          <a:xfrm>
            <a:off x="683568" y="620688"/>
            <a:ext cx="7200800" cy="5339919"/>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5419</Words>
  <Application>Microsoft Office PowerPoint</Application>
  <PresentationFormat>On-screen Show (4:3)</PresentationFormat>
  <Paragraphs>1258</Paragraphs>
  <Slides>105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07" baseType="lpstr">
      <vt:lpstr>Office Theme</vt:lpstr>
      <vt:lpstr>Slide</vt:lpstr>
      <vt:lpstr>Slide 1</vt:lpstr>
      <vt:lpstr>Algebra Mains</vt:lpstr>
      <vt:lpstr>Shape Mains</vt:lpstr>
      <vt:lpstr>Data Mains</vt:lpstr>
      <vt:lpstr>Number Mains</vt:lpstr>
      <vt:lpstr>Adding and Subtracting Decimals</vt:lpstr>
      <vt:lpstr>Adding and Subtracting Fractions</vt:lpstr>
      <vt:lpstr>Adding and Subtracting Decimals</vt:lpstr>
      <vt:lpstr>Direct Proportion</vt:lpstr>
      <vt:lpstr>Bidmas</vt:lpstr>
      <vt:lpstr>Factors and HCF</vt:lpstr>
      <vt:lpstr>Factor Trees</vt:lpstr>
      <vt:lpstr>Directed Numbers</vt:lpstr>
      <vt:lpstr>Directed Numbers 2</vt:lpstr>
      <vt:lpstr>Equivalent Fractions</vt:lpstr>
      <vt:lpstr>Ratio</vt:lpstr>
      <vt:lpstr>Finding Percentages</vt:lpstr>
      <vt:lpstr>Equivalent Fractions</vt:lpstr>
      <vt:lpstr>HCF and LCM</vt:lpstr>
      <vt:lpstr>Indirect Proportion</vt:lpstr>
      <vt:lpstr>Fractions, Decimals and Percentages</vt:lpstr>
      <vt:lpstr>Limits</vt:lpstr>
      <vt:lpstr>Multiples</vt:lpstr>
      <vt:lpstr>Multiplying and dividing fractions</vt:lpstr>
      <vt:lpstr>Multiplying and dividing decimals</vt:lpstr>
      <vt:lpstr>Ordering Fractions</vt:lpstr>
      <vt:lpstr>Ordering Decimals</vt:lpstr>
      <vt:lpstr>Percentage Increase</vt:lpstr>
      <vt:lpstr>Rounding to Significant Figures</vt:lpstr>
      <vt:lpstr>Rounding to Decimal Places</vt:lpstr>
      <vt:lpstr>Reverse Percentages</vt:lpstr>
      <vt:lpstr>Standard Form</vt:lpstr>
      <vt:lpstr>Two Brackets</vt:lpstr>
      <vt:lpstr>Two sided linear equations</vt:lpstr>
      <vt:lpstr>Algebraic Fractions</vt:lpstr>
      <vt:lpstr>Brackets</vt:lpstr>
      <vt:lpstr>Collecting like terms</vt:lpstr>
      <vt:lpstr>Curved Graphs</vt:lpstr>
      <vt:lpstr>Factorising</vt:lpstr>
      <vt:lpstr>Finding the gradient</vt:lpstr>
      <vt:lpstr>Formulae</vt:lpstr>
      <vt:lpstr>Inequalities</vt:lpstr>
      <vt:lpstr>Laws of indices</vt:lpstr>
      <vt:lpstr>Parallel and Perpendicular lines</vt:lpstr>
      <vt:lpstr>Quadratic sequences</vt:lpstr>
      <vt:lpstr>The quadratic equation</vt:lpstr>
      <vt:lpstr>Factorising Quadratics</vt:lpstr>
      <vt:lpstr>Sequences</vt:lpstr>
      <vt:lpstr>The Nth term</vt:lpstr>
      <vt:lpstr>Simplifying Expressions</vt:lpstr>
      <vt:lpstr>Simultaneous Equations</vt:lpstr>
      <vt:lpstr>Solving Simultaneous Equations Graphically</vt:lpstr>
      <vt:lpstr>Solving Equations</vt:lpstr>
      <vt:lpstr>Substituting</vt:lpstr>
      <vt:lpstr>Trial and Improvement</vt:lpstr>
      <vt:lpstr>Writing Expressions</vt:lpstr>
      <vt:lpstr>Y=mx +c</vt:lpstr>
      <vt:lpstr>Area of Circles</vt:lpstr>
      <vt:lpstr>Area of Triangles</vt:lpstr>
      <vt:lpstr>Circumference</vt:lpstr>
      <vt:lpstr>Circle theory 1</vt:lpstr>
      <vt:lpstr>Circle Theory 2</vt:lpstr>
      <vt:lpstr>Construction</vt:lpstr>
      <vt:lpstr>Trigonometry- Sin and Cos</vt:lpstr>
      <vt:lpstr>Trigonometry- finding angles</vt:lpstr>
      <vt:lpstr>Trigonometry- Sin, Cos and Tan</vt:lpstr>
      <vt:lpstr>Cosine rule</vt:lpstr>
      <vt:lpstr>Sine rule</vt:lpstr>
      <vt:lpstr>Sine and Cosine Rule</vt:lpstr>
      <vt:lpstr>Sin, cos and tan 2</vt:lpstr>
      <vt:lpstr>Translation</vt:lpstr>
      <vt:lpstr>Reflection 2</vt:lpstr>
      <vt:lpstr>Reflection 1</vt:lpstr>
      <vt:lpstr>3D Pythagoras</vt:lpstr>
      <vt:lpstr>Rotation</vt:lpstr>
      <vt:lpstr>Perimeter</vt:lpstr>
      <vt:lpstr>Worded Pythagoras</vt:lpstr>
      <vt:lpstr>Angles on parallel lines</vt:lpstr>
      <vt:lpstr>Angles on a straight line</vt:lpstr>
      <vt:lpstr>Angles in a triangle</vt:lpstr>
      <vt:lpstr>Plans and Elevations</vt:lpstr>
      <vt:lpstr>Pythagoras</vt:lpstr>
      <vt:lpstr>Mean</vt:lpstr>
      <vt:lpstr>Mean, Mode, Median and Range</vt:lpstr>
      <vt:lpstr>Median and Range</vt:lpstr>
      <vt:lpstr>Mean from grouped tables</vt:lpstr>
      <vt:lpstr>Mean from tables</vt:lpstr>
      <vt:lpstr>Drawing Pie charts 1</vt:lpstr>
      <vt:lpstr>Drawing Pie Charts 2</vt:lpstr>
      <vt:lpstr>Probability as Fractions</vt:lpstr>
      <vt:lpstr>Relative Frequency</vt:lpstr>
      <vt:lpstr>Listing Outcomes</vt:lpstr>
      <vt:lpstr>Drawing Bar Charts</vt:lpstr>
      <vt:lpstr>Tree Diagrams</vt:lpstr>
      <vt:lpstr>Stem and Leaf Diagrams</vt:lpstr>
      <vt:lpstr>Scatter Graphs</vt:lpstr>
      <vt:lpstr>The Probability Line</vt:lpstr>
      <vt:lpstr>Box and Whisker plots</vt:lpstr>
      <vt:lpstr>Mutually Exclusive Events</vt:lpstr>
      <vt:lpstr>Sample Space Diagrams</vt:lpstr>
      <vt:lpstr>Sampling</vt:lpstr>
      <vt:lpstr>Histograms</vt:lpstr>
      <vt:lpstr>Drawing Cumulative Frequency Graphs</vt:lpstr>
      <vt:lpstr>Reading Pie Charts</vt:lpstr>
      <vt:lpstr>Reading Bar Charts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dc:creator>
  <cp:lastModifiedBy>Neil Walton</cp:lastModifiedBy>
  <cp:revision>97</cp:revision>
  <dcterms:created xsi:type="dcterms:W3CDTF">2011-08-12T13:19:58Z</dcterms:created>
  <dcterms:modified xsi:type="dcterms:W3CDTF">2013-06-05T08:31:46Z</dcterms:modified>
</cp:coreProperties>
</file>